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83" r:id="rId5"/>
  </p:sldMasterIdLst>
  <p:notesMasterIdLst>
    <p:notesMasterId r:id="rId38"/>
  </p:notesMasterIdLst>
  <p:sldIdLst>
    <p:sldId id="2240" r:id="rId6"/>
    <p:sldId id="2355" r:id="rId7"/>
    <p:sldId id="262" r:id="rId8"/>
    <p:sldId id="2367" r:id="rId9"/>
    <p:sldId id="2283" r:id="rId10"/>
    <p:sldId id="2293" r:id="rId11"/>
    <p:sldId id="2291" r:id="rId12"/>
    <p:sldId id="2294" r:id="rId13"/>
    <p:sldId id="2380" r:id="rId14"/>
    <p:sldId id="2295" r:id="rId15"/>
    <p:sldId id="2321" r:id="rId16"/>
    <p:sldId id="2296" r:id="rId17"/>
    <p:sldId id="2297" r:id="rId18"/>
    <p:sldId id="2298" r:id="rId19"/>
    <p:sldId id="2377" r:id="rId20"/>
    <p:sldId id="2379" r:id="rId21"/>
    <p:sldId id="2375" r:id="rId22"/>
    <p:sldId id="2378" r:id="rId23"/>
    <p:sldId id="2335" r:id="rId24"/>
    <p:sldId id="2345" r:id="rId25"/>
    <p:sldId id="2285" r:id="rId26"/>
    <p:sldId id="2307" r:id="rId27"/>
    <p:sldId id="2312" r:id="rId28"/>
    <p:sldId id="2313" r:id="rId29"/>
    <p:sldId id="2382" r:id="rId30"/>
    <p:sldId id="2314" r:id="rId31"/>
    <p:sldId id="2286" r:id="rId32"/>
    <p:sldId id="2301" r:id="rId33"/>
    <p:sldId id="2329" r:id="rId34"/>
    <p:sldId id="2334" r:id="rId35"/>
    <p:sldId id="2381" r:id="rId36"/>
    <p:sldId id="238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17747E4-C554-4A4E-8532-CD3C7ADC57DD}">
          <p14:sldIdLst>
            <p14:sldId id="2240"/>
            <p14:sldId id="2355"/>
            <p14:sldId id="262"/>
            <p14:sldId id="2367"/>
          </p14:sldIdLst>
        </p14:section>
        <p14:section name="Brightspace" id="{737B36C0-3A83-47C7-83FA-1BFAA879F8CF}">
          <p14:sldIdLst>
            <p14:sldId id="2283"/>
            <p14:sldId id="2293"/>
            <p14:sldId id="2291"/>
            <p14:sldId id="2294"/>
            <p14:sldId id="2380"/>
            <p14:sldId id="2295"/>
            <p14:sldId id="2321"/>
            <p14:sldId id="2296"/>
            <p14:sldId id="2297"/>
            <p14:sldId id="2298"/>
            <p14:sldId id="2377"/>
            <p14:sldId id="2379"/>
          </p14:sldIdLst>
        </p14:section>
        <p14:section name="Creator+" id="{45BB079C-F2B8-4949-AC92-DD44686A51E0}">
          <p14:sldIdLst>
            <p14:sldId id="2375"/>
            <p14:sldId id="2378"/>
            <p14:sldId id="2335"/>
            <p14:sldId id="2345"/>
          </p14:sldIdLst>
        </p14:section>
        <p14:section name="Lumi" id="{56222CE7-44F9-4DBD-A03F-A2AA9147C96C}">
          <p14:sldIdLst>
            <p14:sldId id="2285"/>
            <p14:sldId id="2307"/>
            <p14:sldId id="2312"/>
            <p14:sldId id="2313"/>
            <p14:sldId id="2382"/>
            <p14:sldId id="2314"/>
          </p14:sldIdLst>
        </p14:section>
        <p14:section name="Performance+" id="{C70C9EC4-3DC3-41D3-9F7C-5ECD1401C5E7}">
          <p14:sldIdLst>
            <p14:sldId id="2286"/>
            <p14:sldId id="2301"/>
          </p14:sldIdLst>
        </p14:section>
        <p14:section name="Link" id="{087DF33B-E729-435A-9AC6-3A02BAF40D8D}">
          <p14:sldIdLst>
            <p14:sldId id="2329"/>
            <p14:sldId id="2334"/>
            <p14:sldId id="2381"/>
          </p14:sldIdLst>
        </p14:section>
        <p14:section name="Close" id="{6FEA650B-A972-4FB9-90C4-87602506A879}">
          <p14:sldIdLst>
            <p14:sldId id="238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F4600"/>
    <a:srgbClr val="262626"/>
    <a:srgbClr val="1E8116"/>
    <a:srgbClr val="681616"/>
    <a:srgbClr val="B04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17C0A4-11AF-49BF-A140-F6E075983401}" v="338" dt="2025-07-18T13:27:59.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66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7C66D-A5B6-4583-9C0C-0FFD8C93FA22}" type="datetimeFigureOut">
              <a:rPr lang="en-CA" smtClean="0"/>
              <a:t>2025-07-18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F90EAE-EAD2-4210-8DC5-6EA093C48906}" type="slidenum">
              <a:rPr lang="en-CA" smtClean="0"/>
              <a:t>‹#›</a:t>
            </a:fld>
            <a:endParaRPr lang="en-CA"/>
          </a:p>
        </p:txBody>
      </p:sp>
    </p:spTree>
    <p:extLst>
      <p:ext uri="{BB962C8B-B14F-4D97-AF65-F5344CB8AC3E}">
        <p14:creationId xmlns:p14="http://schemas.microsoft.com/office/powerpoint/2010/main" val="3823885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0F90EAE-EAD2-4210-8DC5-6EA093C48906}" type="slidenum">
              <a:rPr lang="en-CA" smtClean="0"/>
              <a:t>3</a:t>
            </a:fld>
            <a:endParaRPr lang="en-CA"/>
          </a:p>
        </p:txBody>
      </p:sp>
    </p:spTree>
    <p:extLst>
      <p:ext uri="{BB962C8B-B14F-4D97-AF65-F5344CB8AC3E}">
        <p14:creationId xmlns:p14="http://schemas.microsoft.com/office/powerpoint/2010/main" val="3499435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Quizzes – Reopen a submitted quiz attempt – July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Rubrics – Streamline grading with minimum or maximum score for ungraded rubric criteria – Jan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3A1E1B2-9C38-694C-8492-A6E943773C72}" type="slidenum">
              <a:rPr lang="en-US" smtClean="0"/>
              <a:t>13</a:t>
            </a:fld>
            <a:endParaRPr lang="en-US"/>
          </a:p>
        </p:txBody>
      </p:sp>
    </p:spTree>
    <p:extLst>
      <p:ext uri="{BB962C8B-B14F-4D97-AF65-F5344CB8AC3E}">
        <p14:creationId xmlns:p14="http://schemas.microsoft.com/office/powerpoint/2010/main" val="324109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New Content Experience – Improved navigation between content topics – April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New Content Experience – Add topic descriptions to provide context for activities – Feb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New Content Experience – Module depth increased to support creating up to five nested levels – Jan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1" i="0">
                <a:solidFill>
                  <a:srgbClr val="555A62"/>
                </a:solidFill>
                <a:effectLst/>
                <a:latin typeface="D2L Sans" panose="00000500000000000000" pitchFamily="50" charset="0"/>
              </a:rPr>
              <a:t> </a:t>
            </a:r>
          </a:p>
          <a:p>
            <a:pPr algn="l">
              <a:spcBef>
                <a:spcPts val="2100"/>
              </a:spcBef>
              <a:spcAft>
                <a:spcPts val="1200"/>
              </a:spcAft>
            </a:pPr>
            <a:endParaRPr lang="en-US" b="0" i="0">
              <a:solidFill>
                <a:srgbClr val="555A62"/>
              </a:solidFill>
              <a:effectLst/>
              <a:latin typeface="D2L Sans" panose="00000500000000000000" pitchFamily="50" charset="0"/>
            </a:endParaRPr>
          </a:p>
        </p:txBody>
      </p:sp>
      <p:sp>
        <p:nvSpPr>
          <p:cNvPr id="4" name="Slide Number Placeholder 3"/>
          <p:cNvSpPr>
            <a:spLocks noGrp="1"/>
          </p:cNvSpPr>
          <p:nvPr>
            <p:ph type="sldNum" sz="quarter" idx="5"/>
          </p:nvPr>
        </p:nvSpPr>
        <p:spPr/>
        <p:txBody>
          <a:bodyPr/>
          <a:lstStyle/>
          <a:p>
            <a:fld id="{13A1E1B2-9C38-694C-8492-A6E943773C72}" type="slidenum">
              <a:rPr lang="en-US" smtClean="0"/>
              <a:t>14</a:t>
            </a:fld>
            <a:endParaRPr lang="en-US"/>
          </a:p>
        </p:txBody>
      </p:sp>
    </p:spTree>
    <p:extLst>
      <p:ext uri="{BB962C8B-B14F-4D97-AF65-F5344CB8AC3E}">
        <p14:creationId xmlns:p14="http://schemas.microsoft.com/office/powerpoint/2010/main" val="17833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19819-0F10-71A9-FC56-BAF64D45B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5F6CD-B24C-0637-389F-66FF05F2F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5373C-C537-93D0-7CD5-E5462A9C4711}"/>
              </a:ext>
            </a:extLst>
          </p:cNvPr>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Course Completion Tracking – New condition to align course completion with outcomes achievement - Jan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Learning Groups – Manually override course completion status - Jan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Release Conditions – Release condition based on course completion - Jan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Widgets – View learning progress towards course completion with the Course Completion widget - Jan 2025</a:t>
            </a:r>
          </a:p>
          <a:p>
            <a:pPr marL="0" marR="0" lvl="0" indent="0" algn="l" defTabSz="914400" rtl="0" eaLnBrk="1" fontAlgn="auto" latinLnBrk="0" hangingPunct="1">
              <a:lnSpc>
                <a:spcPct val="100000"/>
              </a:lnSpc>
              <a:spcBef>
                <a:spcPts val="2100"/>
              </a:spcBef>
              <a:spcAft>
                <a:spcPts val="1200"/>
              </a:spcAft>
              <a:buClrTx/>
              <a:buSzTx/>
              <a:buFontTx/>
              <a:buNone/>
              <a:tabLst/>
              <a:defRPr/>
            </a:pPr>
            <a:endParaRPr lang="en-US" b="1" i="0">
              <a:solidFill>
                <a:srgbClr val="555A62"/>
              </a:solidFill>
              <a:effectLst/>
              <a:latin typeface="D2L Sans" panose="00000500000000000000" pitchFamily="50" charset="0"/>
            </a:endParaRPr>
          </a:p>
          <a:p>
            <a:pPr marL="0" marR="0" lvl="0" indent="0" algn="l" defTabSz="914400" rtl="0" eaLnBrk="1" fontAlgn="auto" latinLnBrk="0" hangingPunct="1">
              <a:lnSpc>
                <a:spcPct val="100000"/>
              </a:lnSpc>
              <a:spcBef>
                <a:spcPts val="2100"/>
              </a:spcBef>
              <a:spcAft>
                <a:spcPts val="1200"/>
              </a:spcAft>
              <a:buClrTx/>
              <a:buSzTx/>
              <a:buFontTx/>
              <a:buNone/>
              <a:tabLst/>
              <a:defRPr/>
            </a:pPr>
            <a:endParaRPr lang="en-US" b="1" i="0">
              <a:solidFill>
                <a:srgbClr val="555A62"/>
              </a:solidFill>
              <a:effectLst/>
              <a:latin typeface="D2L Sans" panose="00000500000000000000" pitchFamily="50" charset="0"/>
            </a:endParaRPr>
          </a:p>
          <a:p>
            <a:pPr marL="0" marR="0" lvl="0" indent="0" algn="l" defTabSz="914400" rtl="0" eaLnBrk="1" fontAlgn="auto" latinLnBrk="0" hangingPunct="1">
              <a:lnSpc>
                <a:spcPct val="100000"/>
              </a:lnSpc>
              <a:spcBef>
                <a:spcPts val="2100"/>
              </a:spcBef>
              <a:spcAft>
                <a:spcPts val="1200"/>
              </a:spcAft>
              <a:buClrTx/>
              <a:buSzTx/>
              <a:buFontTx/>
              <a:buNone/>
              <a:tabLst/>
              <a:defRPr/>
            </a:pPr>
            <a:endParaRPr lang="en-US" b="1" i="0">
              <a:solidFill>
                <a:srgbClr val="555A62"/>
              </a:solidFill>
              <a:effectLst/>
              <a:latin typeface="D2L Sans" panose="00000500000000000000" pitchFamily="50" charset="0"/>
            </a:endParaRPr>
          </a:p>
          <a:p>
            <a:pPr algn="l">
              <a:spcBef>
                <a:spcPts val="2100"/>
              </a:spcBef>
              <a:spcAft>
                <a:spcPts val="1200"/>
              </a:spcAft>
            </a:pPr>
            <a:endParaRPr lang="en-US" b="0" i="0">
              <a:solidFill>
                <a:srgbClr val="555A62"/>
              </a:solidFill>
              <a:effectLst/>
              <a:latin typeface="D2L Sans" panose="00000500000000000000" pitchFamily="50" charset="0"/>
            </a:endParaRPr>
          </a:p>
        </p:txBody>
      </p:sp>
      <p:sp>
        <p:nvSpPr>
          <p:cNvPr id="4" name="Slide Number Placeholder 3">
            <a:extLst>
              <a:ext uri="{FF2B5EF4-FFF2-40B4-BE49-F238E27FC236}">
                <a16:creationId xmlns:a16="http://schemas.microsoft.com/office/drawing/2014/main" id="{DB701D61-2259-CD6A-ABB1-F76A632BD8FB}"/>
              </a:ext>
            </a:extLst>
          </p:cNvPr>
          <p:cNvSpPr>
            <a:spLocks noGrp="1"/>
          </p:cNvSpPr>
          <p:nvPr>
            <p:ph type="sldNum" sz="quarter" idx="5"/>
          </p:nvPr>
        </p:nvSpPr>
        <p:spPr/>
        <p:txBody>
          <a:bodyPr/>
          <a:lstStyle/>
          <a:p>
            <a:fld id="{13A1E1B2-9C38-694C-8492-A6E943773C72}" type="slidenum">
              <a:rPr lang="en-US" smtClean="0"/>
              <a:t>15</a:t>
            </a:fld>
            <a:endParaRPr lang="en-US"/>
          </a:p>
        </p:txBody>
      </p:sp>
    </p:spTree>
    <p:extLst>
      <p:ext uri="{BB962C8B-B14F-4D97-AF65-F5344CB8AC3E}">
        <p14:creationId xmlns:p14="http://schemas.microsoft.com/office/powerpoint/2010/main" val="4072052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A40AA-A9BB-C0C8-7E2F-B63A5C3E4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1F659-E5D4-D0A5-5BAF-5332DFFF6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0529C4-6822-F8FF-95FB-218EA26515B4}"/>
              </a:ext>
            </a:extLst>
          </p:cNvPr>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Portfolio – Find evidence easily with improved searchability – Jan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Portfolio – Import a submitted assignment as a learner – Jan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CA" sz="1200" b="0" i="0" kern="1200">
                <a:solidFill>
                  <a:schemeClr val="tx1"/>
                </a:solidFill>
                <a:effectLst/>
                <a:latin typeface="+mn-lt"/>
                <a:ea typeface="+mn-ea"/>
                <a:cs typeface="+mn-cs"/>
              </a:rPr>
              <a:t>Portfolio – WYSIWYG text editor for Portfolio Feedback – June 2025</a:t>
            </a:r>
          </a:p>
          <a:p>
            <a:pPr marL="0" marR="0" lvl="0" indent="0" algn="l" defTabSz="914400" rtl="0" eaLnBrk="1" fontAlgn="auto" latinLnBrk="0" hangingPunct="1">
              <a:lnSpc>
                <a:spcPct val="100000"/>
              </a:lnSpc>
              <a:spcBef>
                <a:spcPts val="2100"/>
              </a:spcBef>
              <a:spcAft>
                <a:spcPts val="1200"/>
              </a:spcAft>
              <a:buClrTx/>
              <a:buSzTx/>
              <a:buFontTx/>
              <a:buNone/>
              <a:tabLst/>
              <a:defRPr/>
            </a:pPr>
            <a:endParaRPr lang="en-US" b="0" i="0">
              <a:solidFill>
                <a:srgbClr val="555A62"/>
              </a:solidFill>
              <a:effectLst/>
              <a:latin typeface="D2L Sans" panose="00000500000000000000" pitchFamily="50" charset="0"/>
            </a:endParaRPr>
          </a:p>
          <a:p>
            <a:pPr algn="l">
              <a:spcBef>
                <a:spcPts val="2100"/>
              </a:spcBef>
              <a:spcAft>
                <a:spcPts val="1200"/>
              </a:spcAft>
            </a:pPr>
            <a:endParaRPr lang="en-US" b="1" i="0">
              <a:solidFill>
                <a:srgbClr val="555A62"/>
              </a:solidFill>
              <a:effectLst/>
              <a:latin typeface="D2L Sans" panose="00000500000000000000" pitchFamily="50" charset="0"/>
            </a:endParaRPr>
          </a:p>
        </p:txBody>
      </p:sp>
      <p:sp>
        <p:nvSpPr>
          <p:cNvPr id="4" name="Slide Number Placeholder 3">
            <a:extLst>
              <a:ext uri="{FF2B5EF4-FFF2-40B4-BE49-F238E27FC236}">
                <a16:creationId xmlns:a16="http://schemas.microsoft.com/office/drawing/2014/main" id="{DA3986DA-6AB3-DDFF-8FF5-55B952425642}"/>
              </a:ext>
            </a:extLst>
          </p:cNvPr>
          <p:cNvSpPr>
            <a:spLocks noGrp="1"/>
          </p:cNvSpPr>
          <p:nvPr>
            <p:ph type="sldNum" sz="quarter" idx="5"/>
          </p:nvPr>
        </p:nvSpPr>
        <p:spPr/>
        <p:txBody>
          <a:bodyPr/>
          <a:lstStyle/>
          <a:p>
            <a:fld id="{13A1E1B2-9C38-694C-8492-A6E943773C72}" type="slidenum">
              <a:rPr lang="en-US" smtClean="0"/>
              <a:t>16</a:t>
            </a:fld>
            <a:endParaRPr lang="en-US"/>
          </a:p>
        </p:txBody>
      </p:sp>
    </p:spTree>
    <p:extLst>
      <p:ext uri="{BB962C8B-B14F-4D97-AF65-F5344CB8AC3E}">
        <p14:creationId xmlns:p14="http://schemas.microsoft.com/office/powerpoint/2010/main" val="1583140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E8D41-09AE-8F24-1C7F-D183B403A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9FC1E-4778-A3FC-A362-F6B8CDC38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8B270-25B5-F416-C979-5D63227370D6}"/>
              </a:ext>
            </a:extLst>
          </p:cNvPr>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Creator+/H5P – New Authoring Tools Menu in Brightspace Editor – Jan 2025</a:t>
            </a:r>
          </a:p>
        </p:txBody>
      </p:sp>
      <p:sp>
        <p:nvSpPr>
          <p:cNvPr id="4" name="Slide Number Placeholder 3">
            <a:extLst>
              <a:ext uri="{FF2B5EF4-FFF2-40B4-BE49-F238E27FC236}">
                <a16:creationId xmlns:a16="http://schemas.microsoft.com/office/drawing/2014/main" id="{E13F9505-029C-47ED-DE1A-3A3A564C8EF1}"/>
              </a:ext>
            </a:extLst>
          </p:cNvPr>
          <p:cNvSpPr>
            <a:spLocks noGrp="1"/>
          </p:cNvSpPr>
          <p:nvPr>
            <p:ph type="sldNum" sz="quarter" idx="5"/>
          </p:nvPr>
        </p:nvSpPr>
        <p:spPr/>
        <p:txBody>
          <a:bodyPr/>
          <a:lstStyle/>
          <a:p>
            <a:fld id="{13A1E1B2-9C38-694C-8492-A6E943773C72}" type="slidenum">
              <a:rPr lang="en-US" smtClean="0"/>
              <a:t>18</a:t>
            </a:fld>
            <a:endParaRPr lang="en-US"/>
          </a:p>
        </p:txBody>
      </p:sp>
    </p:spTree>
    <p:extLst>
      <p:ext uri="{BB962C8B-B14F-4D97-AF65-F5344CB8AC3E}">
        <p14:creationId xmlns:p14="http://schemas.microsoft.com/office/powerpoint/2010/main" val="3271740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Media Library – New User Interface for Media Library – April 2025</a:t>
            </a:r>
          </a:p>
        </p:txBody>
      </p:sp>
      <p:sp>
        <p:nvSpPr>
          <p:cNvPr id="4" name="Slide Number Placeholder 3"/>
          <p:cNvSpPr>
            <a:spLocks noGrp="1"/>
          </p:cNvSpPr>
          <p:nvPr>
            <p:ph type="sldNum" sz="quarter" idx="5"/>
          </p:nvPr>
        </p:nvSpPr>
        <p:spPr/>
        <p:txBody>
          <a:bodyPr/>
          <a:lstStyle/>
          <a:p>
            <a:fld id="{13A1E1B2-9C38-694C-8492-A6E943773C72}" type="slidenum">
              <a:rPr lang="en-US" smtClean="0"/>
              <a:t>19</a:t>
            </a:fld>
            <a:endParaRPr lang="en-US"/>
          </a:p>
        </p:txBody>
      </p:sp>
    </p:spTree>
    <p:extLst>
      <p:ext uri="{BB962C8B-B14F-4D97-AF65-F5344CB8AC3E}">
        <p14:creationId xmlns:p14="http://schemas.microsoft.com/office/powerpoint/2010/main" val="3638683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https://h5p.org/roadmap for details</a:t>
            </a:r>
          </a:p>
        </p:txBody>
      </p:sp>
      <p:sp>
        <p:nvSpPr>
          <p:cNvPr id="4" name="Slide Number Placeholder 3"/>
          <p:cNvSpPr>
            <a:spLocks noGrp="1"/>
          </p:cNvSpPr>
          <p:nvPr>
            <p:ph type="sldNum" sz="quarter" idx="5"/>
          </p:nvPr>
        </p:nvSpPr>
        <p:spPr/>
        <p:txBody>
          <a:bodyPr/>
          <a:lstStyle/>
          <a:p>
            <a:fld id="{13A1E1B2-9C38-694C-8492-A6E943773C72}" type="slidenum">
              <a:rPr lang="en-US" smtClean="0"/>
              <a:t>20</a:t>
            </a:fld>
            <a:endParaRPr lang="en-US"/>
          </a:p>
        </p:txBody>
      </p:sp>
    </p:spTree>
    <p:extLst>
      <p:ext uri="{BB962C8B-B14F-4D97-AF65-F5344CB8AC3E}">
        <p14:creationId xmlns:p14="http://schemas.microsoft.com/office/powerpoint/2010/main" val="1983927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D2L Lumi Pro – Create AI-generated learning materials from external files – April 2025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1E1B2-9C38-694C-8492-A6E943773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016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100"/>
              </a:spcBef>
              <a:spcAft>
                <a:spcPts val="1200"/>
              </a:spcAft>
            </a:pPr>
            <a:r>
              <a:rPr lang="it-IT" b="0" i="0">
                <a:solidFill>
                  <a:srgbClr val="555A62"/>
                </a:solidFill>
                <a:effectLst/>
                <a:latin typeface="D2L Sans" panose="00000500000000000000" pitchFamily="50" charset="0"/>
              </a:rPr>
              <a:t>D2L Lumi Pro – Create engaging AI-generated content module summaries </a:t>
            </a:r>
            <a:r>
              <a:rPr lang="en-US" b="0" i="0">
                <a:solidFill>
                  <a:srgbClr val="555A62"/>
                </a:solidFill>
                <a:effectLst/>
                <a:latin typeface="D2L Sans" panose="00000500000000000000" pitchFamily="50" charset="0"/>
              </a:rPr>
              <a:t>– April 2025</a:t>
            </a:r>
            <a:endParaRPr lang="it-IT" b="0" i="0">
              <a:solidFill>
                <a:srgbClr val="555A62"/>
              </a:solidFill>
              <a:effectLst/>
              <a:latin typeface="D2L Sans" panose="00000500000000000000" pitchFamily="50"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1E1B2-9C38-694C-8492-A6E943773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957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D2L Lumi Pro – Recommend study support materials based on Quizzes – April 2025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1E1B2-9C38-694C-8492-A6E943773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85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76CD0-9EA5-F593-125A-5044B5991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8078A-78B0-86D7-8255-CBF6E5183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A8ED8-FC77-2EA2-96E9-5893048858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E3EF86-6573-F8CE-D6D2-AC722872825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1E1B2-9C38-694C-8492-A6E943773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273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E6ED3-6F10-AFC2-1C12-F50672FBF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AC805-F1D1-9915-6C6D-C755AD7C1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B0E54-934C-2DDA-74EA-B395B6DB8029}"/>
              </a:ext>
            </a:extLst>
          </p:cNvPr>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D2L Lumi Pro and D2L Lumi for Creator+ – Language support for French, Spanish, Portuguese, and Dutch – April 2025</a:t>
            </a:r>
          </a:p>
        </p:txBody>
      </p:sp>
      <p:sp>
        <p:nvSpPr>
          <p:cNvPr id="4" name="Slide Number Placeholder 3">
            <a:extLst>
              <a:ext uri="{FF2B5EF4-FFF2-40B4-BE49-F238E27FC236}">
                <a16:creationId xmlns:a16="http://schemas.microsoft.com/office/drawing/2014/main" id="{9E4EADF1-AA1F-8C39-B03C-31475419575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1E1B2-9C38-694C-8492-A6E943773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602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Globally available as of April 2025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1E1B2-9C38-694C-8492-A6E943773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681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Analytics Builder – Support for additional data sources – April 2025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1E1B2-9C38-694C-8492-A6E943773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207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D2L Link – D2L Brightspace Connector is now available in Workato Community Library – March 2025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1E1B2-9C38-694C-8492-A6E943773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29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8167B-4930-E289-6192-3768615A5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2240F-4304-0D65-9747-ADE05A904F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5B379-6B98-0C2E-4030-38BF7158C661}"/>
              </a:ext>
            </a:extLst>
          </p:cNvPr>
          <p:cNvSpPr>
            <a:spLocks noGrp="1"/>
          </p:cNvSpPr>
          <p:nvPr>
            <p:ph type="body" idx="1"/>
          </p:nvPr>
        </p:nvSpPr>
        <p:spPr/>
        <p:txBody>
          <a:bodyPr/>
          <a:lstStyle/>
          <a:p>
            <a:pPr algn="l">
              <a:spcBef>
                <a:spcPts val="2100"/>
              </a:spcBef>
              <a:spcAft>
                <a:spcPts val="1200"/>
              </a:spcAft>
            </a:pPr>
            <a:r>
              <a:rPr lang="en-US" sz="1200" b="0" i="0" kern="1200">
                <a:solidFill>
                  <a:schemeClr val="tx1"/>
                </a:solidFill>
                <a:effectLst/>
                <a:latin typeface="+mn-lt"/>
                <a:ea typeface="+mn-ea"/>
                <a:cs typeface="+mn-cs"/>
              </a:rPr>
              <a:t>D2L Link Brightspace Connector is improved to use new APIs for retrieving bulk grade </a:t>
            </a:r>
            <a:r>
              <a:rPr lang="en-US" b="0" i="0">
                <a:solidFill>
                  <a:srgbClr val="555A62"/>
                </a:solidFill>
                <a:effectLst/>
                <a:latin typeface="D2L Sans" panose="00000500000000000000" pitchFamily="50" charset="0"/>
              </a:rPr>
              <a:t>– April 2025</a:t>
            </a:r>
          </a:p>
        </p:txBody>
      </p:sp>
      <p:sp>
        <p:nvSpPr>
          <p:cNvPr id="4" name="Slide Number Placeholder 3">
            <a:extLst>
              <a:ext uri="{FF2B5EF4-FFF2-40B4-BE49-F238E27FC236}">
                <a16:creationId xmlns:a16="http://schemas.microsoft.com/office/drawing/2014/main" id="{DED659AA-9027-5271-47B7-4EFCDCCD4F7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A1E1B2-9C38-694C-8492-A6E943773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048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Consistent Evaluation – Assignment and Discussion evaluations now synchronized with Grade Book – Jan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Rubrics – Streamline grading with minimum or maximum score for ungraded rubric criteria – Jan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Quizzes – Filter Quiz Statistics by Section or Group - Feb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Rubrics – Added Rubric Level Range Visual - March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CA" sz="1200" b="0" i="0" kern="1200">
                <a:solidFill>
                  <a:schemeClr val="tx1"/>
                </a:solidFill>
                <a:effectLst/>
                <a:latin typeface="+mn-lt"/>
                <a:ea typeface="+mn-ea"/>
                <a:cs typeface="+mn-cs"/>
              </a:rPr>
              <a:t>Quizzes – Additional question types in new quiz evaluation experience </a:t>
            </a:r>
            <a:r>
              <a:rPr lang="en-US" b="0" i="0">
                <a:solidFill>
                  <a:srgbClr val="555A62"/>
                </a:solidFill>
                <a:effectLst/>
                <a:latin typeface="D2L Sans" panose="00000500000000000000" pitchFamily="50" charset="0"/>
              </a:rPr>
              <a:t>- March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Assignments and Discussions – Bulk feedback for instructors – April 2025</a:t>
            </a:r>
          </a:p>
          <a:p>
            <a:pPr algn="l">
              <a:spcBef>
                <a:spcPts val="2100"/>
              </a:spcBef>
              <a:spcAft>
                <a:spcPts val="1200"/>
              </a:spcAft>
            </a:pPr>
            <a:r>
              <a:rPr lang="en-US" b="0" i="0">
                <a:solidFill>
                  <a:srgbClr val="555A62"/>
                </a:solidFill>
                <a:effectLst/>
                <a:latin typeface="D2L Sans" panose="00000500000000000000" pitchFamily="50" charset="0"/>
              </a:rPr>
              <a:t>Assignments – Retract feedback in bulk on the Submissions page – May 2025 </a:t>
            </a:r>
          </a:p>
          <a:p>
            <a:pPr marL="0" marR="0" lvl="0" indent="0" algn="l" defTabSz="914400" rtl="0" eaLnBrk="1" fontAlgn="auto" latinLnBrk="0" hangingPunct="1">
              <a:lnSpc>
                <a:spcPct val="100000"/>
              </a:lnSpc>
              <a:spcBef>
                <a:spcPts val="2100"/>
              </a:spcBef>
              <a:spcAft>
                <a:spcPts val="1200"/>
              </a:spcAft>
              <a:buClrTx/>
              <a:buSzTx/>
              <a:buFontTx/>
              <a:buNone/>
              <a:tabLst/>
              <a:defRPr/>
            </a:pPr>
            <a:endParaRPr lang="en-US" b="0" i="0">
              <a:solidFill>
                <a:srgbClr val="555A62"/>
              </a:solidFill>
              <a:effectLst/>
              <a:latin typeface="D2L Sans" panose="00000500000000000000" pitchFamily="50" charset="0"/>
            </a:endParaRPr>
          </a:p>
          <a:p>
            <a:pPr marL="0" marR="0" lvl="0" indent="0" algn="l" defTabSz="914400" rtl="0" eaLnBrk="1" fontAlgn="auto" latinLnBrk="0" hangingPunct="1">
              <a:lnSpc>
                <a:spcPct val="100000"/>
              </a:lnSpc>
              <a:spcBef>
                <a:spcPts val="2100"/>
              </a:spcBef>
              <a:spcAft>
                <a:spcPts val="1200"/>
              </a:spcAft>
              <a:buClrTx/>
              <a:buSzTx/>
              <a:buFontTx/>
              <a:buNone/>
              <a:tabLst/>
              <a:defRPr/>
            </a:pPr>
            <a:endParaRPr lang="en-US" b="0" i="0">
              <a:solidFill>
                <a:srgbClr val="555A62"/>
              </a:solidFill>
              <a:effectLst/>
              <a:latin typeface="D2L Sans" panose="00000500000000000000" pitchFamily="50" charset="0"/>
            </a:endParaRPr>
          </a:p>
          <a:p>
            <a:pPr marL="0" marR="0" lvl="0" indent="0" algn="l" defTabSz="914400" rtl="0" eaLnBrk="1" fontAlgn="auto" latinLnBrk="0" hangingPunct="1">
              <a:lnSpc>
                <a:spcPct val="100000"/>
              </a:lnSpc>
              <a:spcBef>
                <a:spcPts val="2100"/>
              </a:spcBef>
              <a:spcAft>
                <a:spcPts val="1200"/>
              </a:spcAft>
              <a:buClrTx/>
              <a:buSzTx/>
              <a:buFontTx/>
              <a:buNone/>
              <a:tabLst/>
              <a:defRPr/>
            </a:pPr>
            <a:endParaRPr lang="en-US" b="0" i="0">
              <a:solidFill>
                <a:srgbClr val="555A62"/>
              </a:solidFill>
              <a:effectLst/>
              <a:latin typeface="D2L Sans" panose="00000500000000000000" pitchFamily="50" charset="0"/>
            </a:endParaRPr>
          </a:p>
          <a:p>
            <a:pPr algn="l">
              <a:spcBef>
                <a:spcPts val="2100"/>
              </a:spcBef>
              <a:spcAft>
                <a:spcPts val="1200"/>
              </a:spcAft>
            </a:pPr>
            <a:endParaRPr lang="en-US" b="0" i="0">
              <a:solidFill>
                <a:srgbClr val="555A62"/>
              </a:solidFill>
              <a:effectLst/>
              <a:latin typeface="D2L Sans" panose="00000500000000000000" pitchFamily="50" charset="0"/>
            </a:endParaRPr>
          </a:p>
        </p:txBody>
      </p:sp>
      <p:sp>
        <p:nvSpPr>
          <p:cNvPr id="4" name="Slide Number Placeholder 3"/>
          <p:cNvSpPr>
            <a:spLocks noGrp="1"/>
          </p:cNvSpPr>
          <p:nvPr>
            <p:ph type="sldNum" sz="quarter" idx="5"/>
          </p:nvPr>
        </p:nvSpPr>
        <p:spPr/>
        <p:txBody>
          <a:bodyPr/>
          <a:lstStyle/>
          <a:p>
            <a:fld id="{13A1E1B2-9C38-694C-8492-A6E943773C72}" type="slidenum">
              <a:rPr lang="en-US" smtClean="0"/>
              <a:t>6</a:t>
            </a:fld>
            <a:endParaRPr lang="en-US"/>
          </a:p>
        </p:txBody>
      </p:sp>
    </p:spTree>
    <p:extLst>
      <p:ext uri="{BB962C8B-B14F-4D97-AF65-F5344CB8AC3E}">
        <p14:creationId xmlns:p14="http://schemas.microsoft.com/office/powerpoint/2010/main" val="2722220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Awards – Option to enter Issue Date when manually issuing awards  - March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Awards – Control the Certificate ID parameter for shared awards - March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sz="1200" b="0" i="0" kern="1200">
                <a:solidFill>
                  <a:schemeClr val="tx1"/>
                </a:solidFill>
                <a:effectLst/>
                <a:latin typeface="+mn-lt"/>
                <a:ea typeface="+mn-ea"/>
                <a:cs typeface="+mn-cs"/>
              </a:rPr>
              <a:t>Awards – Replacement strings for award issuer on certificates – June 2025</a:t>
            </a:r>
          </a:p>
          <a:p>
            <a:pPr algn="l">
              <a:spcBef>
                <a:spcPts val="2100"/>
              </a:spcBef>
              <a:spcAft>
                <a:spcPts val="1200"/>
              </a:spcAft>
            </a:pPr>
            <a:endParaRPr lang="en-US" b="0" i="0">
              <a:solidFill>
                <a:srgbClr val="555A62"/>
              </a:solidFill>
              <a:effectLst/>
              <a:latin typeface="D2L Sans" panose="00000500000000000000" pitchFamily="50" charset="0"/>
            </a:endParaRPr>
          </a:p>
        </p:txBody>
      </p:sp>
      <p:sp>
        <p:nvSpPr>
          <p:cNvPr id="4" name="Slide Number Placeholder 3"/>
          <p:cNvSpPr>
            <a:spLocks noGrp="1"/>
          </p:cNvSpPr>
          <p:nvPr>
            <p:ph type="sldNum" sz="quarter" idx="5"/>
          </p:nvPr>
        </p:nvSpPr>
        <p:spPr/>
        <p:txBody>
          <a:bodyPr/>
          <a:lstStyle/>
          <a:p>
            <a:fld id="{13A1E1B2-9C38-694C-8492-A6E943773C72}" type="slidenum">
              <a:rPr lang="en-US" smtClean="0"/>
              <a:t>7</a:t>
            </a:fld>
            <a:endParaRPr lang="en-US"/>
          </a:p>
        </p:txBody>
      </p:sp>
    </p:spTree>
    <p:extLst>
      <p:ext uri="{BB962C8B-B14F-4D97-AF65-F5344CB8AC3E}">
        <p14:creationId xmlns:p14="http://schemas.microsoft.com/office/powerpoint/2010/main" val="198092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LTI – Remove grade associations from graded LTI content topics – Feb 2025</a:t>
            </a:r>
          </a:p>
        </p:txBody>
      </p:sp>
      <p:sp>
        <p:nvSpPr>
          <p:cNvPr id="4" name="Slide Number Placeholder 3"/>
          <p:cNvSpPr>
            <a:spLocks noGrp="1"/>
          </p:cNvSpPr>
          <p:nvPr>
            <p:ph type="sldNum" sz="quarter" idx="5"/>
          </p:nvPr>
        </p:nvSpPr>
        <p:spPr/>
        <p:txBody>
          <a:bodyPr/>
          <a:lstStyle/>
          <a:p>
            <a:fld id="{13A1E1B2-9C38-694C-8492-A6E943773C72}" type="slidenum">
              <a:rPr lang="en-US" smtClean="0"/>
              <a:t>8</a:t>
            </a:fld>
            <a:endParaRPr lang="en-US"/>
          </a:p>
        </p:txBody>
      </p:sp>
    </p:spTree>
    <p:extLst>
      <p:ext uri="{BB962C8B-B14F-4D97-AF65-F5344CB8AC3E}">
        <p14:creationId xmlns:p14="http://schemas.microsoft.com/office/powerpoint/2010/main" val="1644921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F2270-8592-0DC9-5D70-A6430C62A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3801B-2019-DFDA-A455-BE0FAF303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7FB77D-63F6-44FD-925A-2A7C7933E520}"/>
              </a:ext>
            </a:extLst>
          </p:cNvPr>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Media Library – New User Interface for Media Library – April 2025</a:t>
            </a:r>
          </a:p>
        </p:txBody>
      </p:sp>
      <p:sp>
        <p:nvSpPr>
          <p:cNvPr id="4" name="Slide Number Placeholder 3">
            <a:extLst>
              <a:ext uri="{FF2B5EF4-FFF2-40B4-BE49-F238E27FC236}">
                <a16:creationId xmlns:a16="http://schemas.microsoft.com/office/drawing/2014/main" id="{27DC9ADB-D3CC-E3C8-9FAB-781791EB7428}"/>
              </a:ext>
            </a:extLst>
          </p:cNvPr>
          <p:cNvSpPr>
            <a:spLocks noGrp="1"/>
          </p:cNvSpPr>
          <p:nvPr>
            <p:ph type="sldNum" sz="quarter" idx="5"/>
          </p:nvPr>
        </p:nvSpPr>
        <p:spPr/>
        <p:txBody>
          <a:bodyPr/>
          <a:lstStyle/>
          <a:p>
            <a:fld id="{13A1E1B2-9C38-694C-8492-A6E943773C72}" type="slidenum">
              <a:rPr lang="en-US" smtClean="0"/>
              <a:t>9</a:t>
            </a:fld>
            <a:endParaRPr lang="en-US"/>
          </a:p>
        </p:txBody>
      </p:sp>
    </p:spTree>
    <p:extLst>
      <p:ext uri="{BB962C8B-B14F-4D97-AF65-F5344CB8AC3E}">
        <p14:creationId xmlns:p14="http://schemas.microsoft.com/office/powerpoint/2010/main" val="410030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IPSIS –Prevent </a:t>
            </a:r>
            <a:r>
              <a:rPr lang="en-US" b="0" i="0" err="1">
                <a:solidFill>
                  <a:srgbClr val="555A62"/>
                </a:solidFill>
                <a:effectLst/>
                <a:latin typeface="D2L Sans" panose="00000500000000000000" pitchFamily="50" charset="0"/>
              </a:rPr>
              <a:t>unenrollments</a:t>
            </a:r>
            <a:r>
              <a:rPr lang="en-US" b="0" i="0">
                <a:solidFill>
                  <a:srgbClr val="555A62"/>
                </a:solidFill>
                <a:effectLst/>
                <a:latin typeface="D2L Sans" panose="00000500000000000000" pitchFamily="50" charset="0"/>
              </a:rPr>
              <a:t> and other deletions after semester end for GG4L and PowerSchool integrations</a:t>
            </a:r>
            <a:r>
              <a:rPr lang="en-US" b="0"/>
              <a:t> - </a:t>
            </a:r>
            <a:r>
              <a:rPr lang="en-US" b="0" i="0">
                <a:solidFill>
                  <a:srgbClr val="555A62"/>
                </a:solidFill>
                <a:effectLst/>
                <a:latin typeface="D2L Sans" panose="00000500000000000000" pitchFamily="50" charset="0"/>
              </a:rPr>
              <a:t>Feb 2025</a:t>
            </a:r>
            <a:endParaRPr lang="en-US" b="0"/>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IPSIS – Reduce time to synchronize enrollment differentials for </a:t>
            </a:r>
            <a:r>
              <a:rPr lang="en-US" b="0" i="0" err="1">
                <a:solidFill>
                  <a:srgbClr val="555A62"/>
                </a:solidFill>
                <a:effectLst/>
                <a:latin typeface="D2L Sans" panose="00000500000000000000" pitchFamily="50" charset="0"/>
              </a:rPr>
              <a:t>OneRoster</a:t>
            </a:r>
            <a:r>
              <a:rPr lang="en-US" b="0" i="0">
                <a:solidFill>
                  <a:srgbClr val="555A62"/>
                </a:solidFill>
                <a:effectLst/>
                <a:latin typeface="D2L Sans" panose="00000500000000000000" pitchFamily="50" charset="0"/>
              </a:rPr>
              <a:t> REST integrations </a:t>
            </a:r>
            <a:r>
              <a:rPr lang="en-US" b="0"/>
              <a:t>- </a:t>
            </a:r>
            <a:r>
              <a:rPr lang="en-US" b="0" i="0">
                <a:solidFill>
                  <a:srgbClr val="555A62"/>
                </a:solidFill>
                <a:effectLst/>
                <a:latin typeface="D2L Sans" panose="00000500000000000000" pitchFamily="50" charset="0"/>
              </a:rPr>
              <a:t>Feb 2025</a:t>
            </a:r>
          </a:p>
          <a:p>
            <a:pPr marL="0" marR="0" lvl="0" indent="0" algn="l" defTabSz="914400" rtl="0" eaLnBrk="1" fontAlgn="auto" latinLnBrk="0" hangingPunct="1">
              <a:lnSpc>
                <a:spcPct val="100000"/>
              </a:lnSpc>
              <a:spcBef>
                <a:spcPts val="2100"/>
              </a:spcBef>
              <a:spcAft>
                <a:spcPts val="1200"/>
              </a:spcAft>
              <a:buClrTx/>
              <a:buSzTx/>
              <a:buFontTx/>
              <a:buNone/>
              <a:tabLst/>
              <a:defRPr/>
            </a:pPr>
            <a:r>
              <a:rPr lang="en-US" b="0" i="0">
                <a:solidFill>
                  <a:srgbClr val="555A62"/>
                </a:solidFill>
                <a:effectLst/>
                <a:latin typeface="D2L Sans" panose="00000500000000000000" pitchFamily="50" charset="0"/>
              </a:rPr>
              <a:t>IPSIS – Resolve duplicate user errors using additional log message context </a:t>
            </a:r>
            <a:r>
              <a:rPr lang="en-US" b="0"/>
              <a:t>- </a:t>
            </a:r>
            <a:r>
              <a:rPr lang="en-US" b="0" i="0">
                <a:solidFill>
                  <a:srgbClr val="555A62"/>
                </a:solidFill>
                <a:effectLst/>
                <a:latin typeface="D2L Sans" panose="00000500000000000000" pitchFamily="50" charset="0"/>
              </a:rPr>
              <a:t>Feb 2025</a:t>
            </a:r>
            <a:endParaRPr lang="en-US" b="0"/>
          </a:p>
        </p:txBody>
      </p:sp>
      <p:sp>
        <p:nvSpPr>
          <p:cNvPr id="4" name="Slide Number Placeholder 3"/>
          <p:cNvSpPr>
            <a:spLocks noGrp="1"/>
          </p:cNvSpPr>
          <p:nvPr>
            <p:ph type="sldNum" sz="quarter" idx="5"/>
          </p:nvPr>
        </p:nvSpPr>
        <p:spPr/>
        <p:txBody>
          <a:bodyPr/>
          <a:lstStyle/>
          <a:p>
            <a:fld id="{13A1E1B2-9C38-694C-8492-A6E943773C72}" type="slidenum">
              <a:rPr lang="en-US" smtClean="0"/>
              <a:t>10</a:t>
            </a:fld>
            <a:endParaRPr lang="en-US"/>
          </a:p>
        </p:txBody>
      </p:sp>
    </p:spTree>
    <p:extLst>
      <p:ext uri="{BB962C8B-B14F-4D97-AF65-F5344CB8AC3E}">
        <p14:creationId xmlns:p14="http://schemas.microsoft.com/office/powerpoint/2010/main" val="946045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100"/>
              </a:spcBef>
              <a:spcAft>
                <a:spcPts val="1200"/>
              </a:spcAft>
            </a:pPr>
            <a:r>
              <a:rPr lang="en-US" b="0" i="0">
                <a:solidFill>
                  <a:srgbClr val="555A62"/>
                </a:solidFill>
                <a:effectLst/>
                <a:latin typeface="D2L Sans" panose="00000500000000000000" pitchFamily="50" charset="0"/>
              </a:rPr>
              <a:t>Profession Path – Discover learning opportunities for professional development – Feb 2025</a:t>
            </a:r>
          </a:p>
        </p:txBody>
      </p:sp>
      <p:sp>
        <p:nvSpPr>
          <p:cNvPr id="4" name="Slide Number Placeholder 3"/>
          <p:cNvSpPr>
            <a:spLocks noGrp="1"/>
          </p:cNvSpPr>
          <p:nvPr>
            <p:ph type="sldNum" sz="quarter" idx="5"/>
          </p:nvPr>
        </p:nvSpPr>
        <p:spPr/>
        <p:txBody>
          <a:bodyPr/>
          <a:lstStyle/>
          <a:p>
            <a:fld id="{13A1E1B2-9C38-694C-8492-A6E943773C72}" type="slidenum">
              <a:rPr lang="en-US" smtClean="0"/>
              <a:t>11</a:t>
            </a:fld>
            <a:endParaRPr lang="en-US"/>
          </a:p>
        </p:txBody>
      </p:sp>
    </p:spTree>
    <p:extLst>
      <p:ext uri="{BB962C8B-B14F-4D97-AF65-F5344CB8AC3E}">
        <p14:creationId xmlns:p14="http://schemas.microsoft.com/office/powerpoint/2010/main" val="2937459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Course Management – Enhanced workflow and user experience in test environments – Feb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Courses – New enhanced and accessible experience in production environments  - June 2025</a:t>
            </a: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A1E1B2-9C38-694C-8492-A6E943773C72}" type="slidenum">
              <a:rPr lang="en-US" smtClean="0"/>
              <a:t>12</a:t>
            </a:fld>
            <a:endParaRPr lang="en-US"/>
          </a:p>
        </p:txBody>
      </p:sp>
    </p:spTree>
    <p:extLst>
      <p:ext uri="{BB962C8B-B14F-4D97-AF65-F5344CB8AC3E}">
        <p14:creationId xmlns:p14="http://schemas.microsoft.com/office/powerpoint/2010/main" val="1189978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iled&#10;&#10;Description automatically generated">
            <a:extLst>
              <a:ext uri="{FF2B5EF4-FFF2-40B4-BE49-F238E27FC236}">
                <a16:creationId xmlns:a16="http://schemas.microsoft.com/office/drawing/2014/main" id="{B3A40266-B806-6C4B-A7DE-4A943484594A}"/>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a:off x="2679276" y="-2667000"/>
            <a:ext cx="6857997" cy="12192003"/>
          </a:xfrm>
          <a:prstGeom prst="rect">
            <a:avLst/>
          </a:prstGeom>
        </p:spPr>
      </p:pic>
      <p:sp>
        <p:nvSpPr>
          <p:cNvPr id="12" name="Rectangle 11">
            <a:extLst>
              <a:ext uri="{FF2B5EF4-FFF2-40B4-BE49-F238E27FC236}">
                <a16:creationId xmlns:a16="http://schemas.microsoft.com/office/drawing/2014/main" id="{84902B72-6333-3446-B635-3A1F00A33669}"/>
              </a:ext>
            </a:extLst>
          </p:cNvPr>
          <p:cNvSpPr/>
          <p:nvPr userDrawn="1"/>
        </p:nvSpPr>
        <p:spPr>
          <a:xfrm>
            <a:off x="0" y="-1"/>
            <a:ext cx="12192000" cy="188913"/>
          </a:xfrm>
          <a:prstGeom prst="rect">
            <a:avLst/>
          </a:prstGeom>
          <a:solidFill>
            <a:srgbClr val="34E82A"/>
          </a:solidFill>
          <a:ln>
            <a:solidFill>
              <a:srgbClr val="34E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5E12"/>
              </a:solidFill>
            </a:endParaRPr>
          </a:p>
        </p:txBody>
      </p:sp>
      <p:sp>
        <p:nvSpPr>
          <p:cNvPr id="40" name="Text Placeholder 39">
            <a:extLst>
              <a:ext uri="{FF2B5EF4-FFF2-40B4-BE49-F238E27FC236}">
                <a16:creationId xmlns:a16="http://schemas.microsoft.com/office/drawing/2014/main" id="{643E22E8-0D81-EB48-92AC-DDA0338CEE96}"/>
              </a:ext>
            </a:extLst>
          </p:cNvPr>
          <p:cNvSpPr>
            <a:spLocks noGrp="1"/>
          </p:cNvSpPr>
          <p:nvPr>
            <p:ph type="body" sz="quarter" idx="13" hasCustomPrompt="1"/>
          </p:nvPr>
        </p:nvSpPr>
        <p:spPr>
          <a:xfrm>
            <a:off x="623392" y="3929343"/>
            <a:ext cx="7920037" cy="1712912"/>
          </a:xfrm>
          <a:prstGeom prst="rect">
            <a:avLst/>
          </a:prstGeom>
        </p:spPr>
        <p:txBody>
          <a:bodyPr lIns="0" anchor="b">
            <a:normAutofit/>
          </a:bodyPr>
          <a:lstStyle>
            <a:lvl1pPr marL="0" indent="0">
              <a:buNone/>
              <a:defRPr sz="6000" b="0" i="0" spc="0">
                <a:latin typeface="Times New Roman" panose="02020603050405020304" pitchFamily="18" charset="0"/>
              </a:defRPr>
            </a:lvl1pPr>
          </a:lstStyle>
          <a:p>
            <a:pPr lvl="0"/>
            <a:r>
              <a:rPr lang="en-US"/>
              <a:t>Title Goes Here</a:t>
            </a:r>
          </a:p>
        </p:txBody>
      </p:sp>
      <p:sp>
        <p:nvSpPr>
          <p:cNvPr id="41" name="Text Placeholder 39">
            <a:extLst>
              <a:ext uri="{FF2B5EF4-FFF2-40B4-BE49-F238E27FC236}">
                <a16:creationId xmlns:a16="http://schemas.microsoft.com/office/drawing/2014/main" id="{67BD84A6-AFD5-834F-AC37-C79DAEF6DA12}"/>
              </a:ext>
            </a:extLst>
          </p:cNvPr>
          <p:cNvSpPr>
            <a:spLocks noGrp="1"/>
          </p:cNvSpPr>
          <p:nvPr>
            <p:ph type="body" sz="quarter" idx="14" hasCustomPrompt="1"/>
          </p:nvPr>
        </p:nvSpPr>
        <p:spPr>
          <a:xfrm>
            <a:off x="623392" y="6089662"/>
            <a:ext cx="2016224" cy="291666"/>
          </a:xfrm>
          <a:prstGeom prst="rect">
            <a:avLst/>
          </a:prstGeom>
        </p:spPr>
        <p:txBody>
          <a:bodyPr lIns="0" anchor="t">
            <a:normAutofit/>
          </a:bodyPr>
          <a:lstStyle>
            <a:lvl1pPr marL="0" indent="0">
              <a:buNone/>
              <a:defRPr sz="1800" b="0">
                <a:latin typeface="D2L Sans" pitchFamily="2" charset="77"/>
              </a:defRPr>
            </a:lvl1pPr>
          </a:lstStyle>
          <a:p>
            <a:pPr lvl="0"/>
            <a:r>
              <a:rPr lang="en-US"/>
              <a:t>Client</a:t>
            </a:r>
          </a:p>
        </p:txBody>
      </p:sp>
      <p:sp>
        <p:nvSpPr>
          <p:cNvPr id="42" name="Text Placeholder 39">
            <a:extLst>
              <a:ext uri="{FF2B5EF4-FFF2-40B4-BE49-F238E27FC236}">
                <a16:creationId xmlns:a16="http://schemas.microsoft.com/office/drawing/2014/main" id="{47BAC72D-EA42-504A-AC9B-A65772B3B0DB}"/>
              </a:ext>
            </a:extLst>
          </p:cNvPr>
          <p:cNvSpPr>
            <a:spLocks noGrp="1"/>
          </p:cNvSpPr>
          <p:nvPr>
            <p:ph type="body" sz="quarter" idx="15" hasCustomPrompt="1"/>
          </p:nvPr>
        </p:nvSpPr>
        <p:spPr>
          <a:xfrm>
            <a:off x="2783632" y="6089662"/>
            <a:ext cx="2016224" cy="291666"/>
          </a:xfrm>
          <a:prstGeom prst="rect">
            <a:avLst/>
          </a:prstGeom>
        </p:spPr>
        <p:txBody>
          <a:bodyPr lIns="0" anchor="t">
            <a:normAutofit/>
          </a:bodyPr>
          <a:lstStyle>
            <a:lvl1pPr marL="0" indent="0">
              <a:buNone/>
              <a:defRPr sz="1800" b="0">
                <a:latin typeface="D2L Sans" pitchFamily="2" charset="77"/>
              </a:defRPr>
            </a:lvl1pPr>
          </a:lstStyle>
          <a:p>
            <a:pPr lvl="0"/>
            <a:r>
              <a:rPr lang="en-US"/>
              <a:t>Date</a:t>
            </a:r>
          </a:p>
        </p:txBody>
      </p:sp>
      <p:pic>
        <p:nvPicPr>
          <p:cNvPr id="61" name="Picture 60">
            <a:extLst>
              <a:ext uri="{FF2B5EF4-FFF2-40B4-BE49-F238E27FC236}">
                <a16:creationId xmlns:a16="http://schemas.microsoft.com/office/drawing/2014/main" id="{CAB79F8C-C230-3A43-A472-99D66EB813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362" y="907306"/>
            <a:ext cx="1611936" cy="649486"/>
          </a:xfrm>
          <a:prstGeom prst="rect">
            <a:avLst/>
          </a:prstGeom>
        </p:spPr>
      </p:pic>
    </p:spTree>
    <p:extLst>
      <p:ext uri="{BB962C8B-B14F-4D97-AF65-F5344CB8AC3E}">
        <p14:creationId xmlns:p14="http://schemas.microsoft.com/office/powerpoint/2010/main" val="410233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47097AF7-FE0B-28BD-EC70-1030BBE5D5C5}"/>
              </a:ext>
            </a:extLst>
          </p:cNvPr>
          <p:cNvPicPr>
            <a:picLocks noChangeAspect="1"/>
          </p:cNvPicPr>
          <p:nvPr userDrawn="1"/>
        </p:nvPicPr>
        <p:blipFill rotWithShape="1">
          <a:blip r:embed="rId2"/>
          <a:srcRect l="7520" t="11497" r="-43" b="9900"/>
          <a:stretch/>
        </p:blipFill>
        <p:spPr>
          <a:xfrm>
            <a:off x="0" y="3392489"/>
            <a:ext cx="6095998" cy="3465512"/>
          </a:xfrm>
          <a:prstGeom prst="rect">
            <a:avLst/>
          </a:prstGeom>
        </p:spPr>
      </p:pic>
      <p:sp>
        <p:nvSpPr>
          <p:cNvPr id="10" name="Picture Placeholder 40">
            <a:extLst>
              <a:ext uri="{FF2B5EF4-FFF2-40B4-BE49-F238E27FC236}">
                <a16:creationId xmlns:a16="http://schemas.microsoft.com/office/drawing/2014/main" id="{12E51306-0E6A-DD3F-EE58-42E707B6E502}"/>
              </a:ext>
            </a:extLst>
          </p:cNvPr>
          <p:cNvSpPr>
            <a:spLocks noGrp="1"/>
          </p:cNvSpPr>
          <p:nvPr>
            <p:ph type="pic" sz="quarter" idx="26" hasCustomPrompt="1"/>
          </p:nvPr>
        </p:nvSpPr>
        <p:spPr>
          <a:xfrm>
            <a:off x="0" y="3392488"/>
            <a:ext cx="6095998" cy="3465512"/>
          </a:xfrm>
          <a:prstGeom prst="rect">
            <a:avLst/>
          </a:prstGeom>
          <a:noFill/>
        </p:spPr>
        <p:txBody>
          <a:bodyPr tIns="612000" anchor="ctr" anchorCtr="0">
            <a:normAutofit/>
          </a:bodyPr>
          <a:lstStyle>
            <a:lvl1pPr marL="0" indent="0" algn="ctr">
              <a:buNone/>
              <a:defRPr sz="1200">
                <a:solidFill>
                  <a:schemeClr val="bg1"/>
                </a:solidFill>
                <a:highlight>
                  <a:srgbClr val="00FF00"/>
                </a:highlight>
                <a:latin typeface="D2L Sans" pitchFamily="2" charset="77"/>
              </a:defRPr>
            </a:lvl1pPr>
          </a:lstStyle>
          <a:p>
            <a:r>
              <a:rPr lang="en-US"/>
              <a:t>Click icon to add image</a:t>
            </a:r>
          </a:p>
        </p:txBody>
      </p:sp>
      <p:sp>
        <p:nvSpPr>
          <p:cNvPr id="5" name="Rectangle 4">
            <a:extLst>
              <a:ext uri="{FF2B5EF4-FFF2-40B4-BE49-F238E27FC236}">
                <a16:creationId xmlns:a16="http://schemas.microsoft.com/office/drawing/2014/main" id="{46512F6D-F3D9-F549-B439-41BDA2B7CACC}"/>
              </a:ext>
            </a:extLst>
          </p:cNvPr>
          <p:cNvSpPr/>
          <p:nvPr userDrawn="1"/>
        </p:nvSpPr>
        <p:spPr>
          <a:xfrm>
            <a:off x="1" y="188912"/>
            <a:ext cx="6095999" cy="32035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F7AB3D3-A88B-5047-AB44-5987211DD1E5}"/>
              </a:ext>
            </a:extLst>
          </p:cNvPr>
          <p:cNvSpPr>
            <a:spLocks noGrp="1"/>
          </p:cNvSpPr>
          <p:nvPr>
            <p:ph type="body" sz="quarter" idx="10" hasCustomPrompt="1"/>
          </p:nvPr>
        </p:nvSpPr>
        <p:spPr>
          <a:xfrm>
            <a:off x="371364" y="599778"/>
            <a:ext cx="5364595" cy="2357103"/>
          </a:xfrm>
          <a:prstGeom prst="rect">
            <a:avLst/>
          </a:prstGeom>
        </p:spPr>
        <p:txBody>
          <a:bodyPr/>
          <a:lstStyle>
            <a:lvl1pPr marL="0" indent="0">
              <a:buNone/>
              <a:defRPr sz="4000" b="0" i="0">
                <a:latin typeface="Times New Roman" panose="02020603050405020304" pitchFamily="18" charset="0"/>
              </a:defRPr>
            </a:lvl1pPr>
          </a:lstStyle>
          <a:p>
            <a:pPr lvl="0"/>
            <a:r>
              <a:rPr lang="en-US"/>
              <a:t>Main point</a:t>
            </a:r>
          </a:p>
        </p:txBody>
      </p:sp>
      <p:sp>
        <p:nvSpPr>
          <p:cNvPr id="20" name="Content Placeholder 3">
            <a:extLst>
              <a:ext uri="{FF2B5EF4-FFF2-40B4-BE49-F238E27FC236}">
                <a16:creationId xmlns:a16="http://schemas.microsoft.com/office/drawing/2014/main" id="{D9D0EBD8-8E8C-2A44-805C-BFC2FE92ED0D}"/>
              </a:ext>
            </a:extLst>
          </p:cNvPr>
          <p:cNvSpPr>
            <a:spLocks noGrp="1"/>
          </p:cNvSpPr>
          <p:nvPr>
            <p:ph sz="half" idx="2"/>
          </p:nvPr>
        </p:nvSpPr>
        <p:spPr>
          <a:xfrm>
            <a:off x="6467363" y="599778"/>
            <a:ext cx="5353273" cy="5493518"/>
          </a:xfrm>
          <a:prstGeom prst="rect">
            <a:avLst/>
          </a:prstGeom>
        </p:spPr>
        <p:txBody>
          <a:bodyPr/>
          <a:lstStyle>
            <a:lvl1pPr>
              <a:defRPr>
                <a:solidFill>
                  <a:schemeClr val="bg1"/>
                </a:solidFill>
                <a:latin typeface="D2L Sans" pitchFamily="2" charset="77"/>
              </a:defRPr>
            </a:lvl1pPr>
            <a:lvl2pPr>
              <a:defRPr>
                <a:solidFill>
                  <a:schemeClr val="bg1"/>
                </a:solidFill>
                <a:latin typeface="D2L Sans" pitchFamily="2" charset="77"/>
              </a:defRPr>
            </a:lvl2pPr>
            <a:lvl3pPr>
              <a:defRPr>
                <a:solidFill>
                  <a:schemeClr val="bg1"/>
                </a:solidFill>
                <a:latin typeface="D2L Sans" pitchFamily="2" charset="77"/>
              </a:defRPr>
            </a:lvl3pPr>
            <a:lvl4pPr>
              <a:defRPr>
                <a:solidFill>
                  <a:schemeClr val="bg1"/>
                </a:solidFill>
                <a:latin typeface="D2L Sans" pitchFamily="2" charset="77"/>
              </a:defRPr>
            </a:lvl4pPr>
            <a:lvl5pPr>
              <a:defRPr>
                <a:solidFill>
                  <a:schemeClr val="bg1"/>
                </a:solidFill>
                <a:latin typeface="D2L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Rectangle 28">
            <a:extLst>
              <a:ext uri="{FF2B5EF4-FFF2-40B4-BE49-F238E27FC236}">
                <a16:creationId xmlns:a16="http://schemas.microsoft.com/office/drawing/2014/main" id="{6448590C-F97A-2D48-B1EB-540623B5AB9E}"/>
              </a:ext>
            </a:extLst>
          </p:cNvPr>
          <p:cNvSpPr/>
          <p:nvPr userDrawn="1"/>
        </p:nvSpPr>
        <p:spPr>
          <a:xfrm>
            <a:off x="0" y="-1"/>
            <a:ext cx="12192000" cy="188913"/>
          </a:xfrm>
          <a:prstGeom prst="rect">
            <a:avLst/>
          </a:prstGeom>
          <a:solidFill>
            <a:srgbClr val="34E82A"/>
          </a:solidFill>
          <a:ln>
            <a:solidFill>
              <a:srgbClr val="34E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5E12"/>
              </a:solidFill>
            </a:endParaRPr>
          </a:p>
        </p:txBody>
      </p:sp>
      <p:sp>
        <p:nvSpPr>
          <p:cNvPr id="12" name="Rectangle 11">
            <a:extLst>
              <a:ext uri="{FF2B5EF4-FFF2-40B4-BE49-F238E27FC236}">
                <a16:creationId xmlns:a16="http://schemas.microsoft.com/office/drawing/2014/main" id="{ADCB1352-B048-ED89-B43B-7E9819122D11}"/>
              </a:ext>
            </a:extLst>
          </p:cNvPr>
          <p:cNvSpPr/>
          <p:nvPr userDrawn="1"/>
        </p:nvSpPr>
        <p:spPr>
          <a:xfrm>
            <a:off x="10663198" y="6611690"/>
            <a:ext cx="1146148" cy="123111"/>
          </a:xfrm>
          <a:prstGeom prst="rect">
            <a:avLst/>
          </a:prstGeom>
        </p:spPr>
        <p:txBody>
          <a:bodyPr wrap="none" lIns="0" tIns="0" rIns="0" bIns="0">
            <a:spAutoFit/>
          </a:bodyPr>
          <a:lstStyle/>
          <a:p>
            <a:pPr algn="r"/>
            <a:r>
              <a:rPr lang="en-US" sz="800">
                <a:solidFill>
                  <a:srgbClr val="E6EBF5"/>
                </a:solidFill>
                <a:latin typeface="D2L Sans" pitchFamily="2" charset="77"/>
                <a:cs typeface="Arial" panose="020B0604020202020204" pitchFamily="34" charset="0"/>
              </a:rPr>
              <a:t>© </a:t>
            </a:r>
            <a:r>
              <a:rPr lang="en-US" sz="800" b="0" i="0">
                <a:solidFill>
                  <a:srgbClr val="E6EBF5"/>
                </a:solidFill>
                <a:latin typeface="D2L Sans" pitchFamily="2" charset="77"/>
              </a:rPr>
              <a:t>2025 D2L Corporation</a:t>
            </a:r>
          </a:p>
        </p:txBody>
      </p:sp>
      <p:sp>
        <p:nvSpPr>
          <p:cNvPr id="13" name="Rectangle 12">
            <a:extLst>
              <a:ext uri="{FF2B5EF4-FFF2-40B4-BE49-F238E27FC236}">
                <a16:creationId xmlns:a16="http://schemas.microsoft.com/office/drawing/2014/main" id="{DBA8FE46-B86D-EBE6-C7B4-87473F365303}"/>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rgbClr val="E6EBF5"/>
                </a:solidFill>
                <a:latin typeface="D2L Sans Black" pitchFamily="2" charset="77"/>
              </a:rPr>
              <a:t>D2L.com</a:t>
            </a:r>
          </a:p>
        </p:txBody>
      </p:sp>
      <p:pic>
        <p:nvPicPr>
          <p:cNvPr id="27" name="Graphic 26">
            <a:extLst>
              <a:ext uri="{FF2B5EF4-FFF2-40B4-BE49-F238E27FC236}">
                <a16:creationId xmlns:a16="http://schemas.microsoft.com/office/drawing/2014/main" id="{5F8C3269-BD39-7D4F-9DEB-B06F42C3382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364" y="6264794"/>
            <a:ext cx="615616" cy="247956"/>
          </a:xfrm>
          <a:prstGeom prst="rect">
            <a:avLst/>
          </a:prstGeom>
        </p:spPr>
      </p:pic>
    </p:spTree>
    <p:extLst>
      <p:ext uri="{BB962C8B-B14F-4D97-AF65-F5344CB8AC3E}">
        <p14:creationId xmlns:p14="http://schemas.microsoft.com/office/powerpoint/2010/main" val="415779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3">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AE536-02A2-84C8-19DF-E06357302603}"/>
              </a:ext>
            </a:extLst>
          </p:cNvPr>
          <p:cNvSpPr/>
          <p:nvPr userDrawn="1"/>
        </p:nvSpPr>
        <p:spPr>
          <a:xfrm>
            <a:off x="6096000" y="188912"/>
            <a:ext cx="6096017" cy="6669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6448590C-F97A-2D48-B1EB-540623B5AB9E}"/>
              </a:ext>
            </a:extLst>
          </p:cNvPr>
          <p:cNvSpPr/>
          <p:nvPr userDrawn="1"/>
        </p:nvSpPr>
        <p:spPr>
          <a:xfrm>
            <a:off x="0" y="-1"/>
            <a:ext cx="12192000" cy="188913"/>
          </a:xfrm>
          <a:prstGeom prst="rect">
            <a:avLst/>
          </a:prstGeom>
          <a:solidFill>
            <a:srgbClr val="34E82A"/>
          </a:solidFill>
          <a:ln>
            <a:solidFill>
              <a:srgbClr val="34E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5E12"/>
              </a:solidFill>
            </a:endParaRPr>
          </a:p>
        </p:txBody>
      </p:sp>
      <p:pic>
        <p:nvPicPr>
          <p:cNvPr id="9" name="Graphic 8">
            <a:extLst>
              <a:ext uri="{FF2B5EF4-FFF2-40B4-BE49-F238E27FC236}">
                <a16:creationId xmlns:a16="http://schemas.microsoft.com/office/drawing/2014/main" id="{72FD6E34-5F1B-F197-17E4-B7FD05C14E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1360"/>
            <a:ext cx="615616" cy="247956"/>
          </a:xfrm>
          <a:prstGeom prst="rect">
            <a:avLst/>
          </a:prstGeom>
        </p:spPr>
      </p:pic>
      <p:sp>
        <p:nvSpPr>
          <p:cNvPr id="14" name="Text Placeholder 39">
            <a:extLst>
              <a:ext uri="{FF2B5EF4-FFF2-40B4-BE49-F238E27FC236}">
                <a16:creationId xmlns:a16="http://schemas.microsoft.com/office/drawing/2014/main" id="{D79EF965-28BE-73E1-909D-FBBE87D74539}"/>
              </a:ext>
            </a:extLst>
          </p:cNvPr>
          <p:cNvSpPr>
            <a:spLocks noGrp="1"/>
          </p:cNvSpPr>
          <p:nvPr>
            <p:ph type="body" sz="quarter" idx="14" hasCustomPrompt="1"/>
          </p:nvPr>
        </p:nvSpPr>
        <p:spPr>
          <a:xfrm>
            <a:off x="396191" y="3636608"/>
            <a:ext cx="5314159" cy="632337"/>
          </a:xfrm>
          <a:prstGeom prst="rect">
            <a:avLst/>
          </a:prstGeom>
        </p:spPr>
        <p:txBody>
          <a:bodyPr lIns="0" anchor="t">
            <a:normAutofit/>
          </a:bodyPr>
          <a:lstStyle>
            <a:lvl1pPr marL="0" indent="0">
              <a:buNone/>
              <a:defRPr sz="1800" b="0">
                <a:solidFill>
                  <a:schemeClr val="bg1"/>
                </a:solidFill>
                <a:latin typeface="D2L Sans" panose="00000500000000000000" pitchFamily="50" charset="0"/>
              </a:defRPr>
            </a:lvl1pPr>
          </a:lstStyle>
          <a:p>
            <a:pPr lvl="0"/>
            <a:r>
              <a:rPr lang="en-US"/>
              <a:t>H2</a:t>
            </a:r>
          </a:p>
        </p:txBody>
      </p:sp>
      <p:sp>
        <p:nvSpPr>
          <p:cNvPr id="15" name="TextBox 14">
            <a:extLst>
              <a:ext uri="{FF2B5EF4-FFF2-40B4-BE49-F238E27FC236}">
                <a16:creationId xmlns:a16="http://schemas.microsoft.com/office/drawing/2014/main" id="{EA328631-055F-1200-8768-2F99B1233285}"/>
              </a:ext>
            </a:extLst>
          </p:cNvPr>
          <p:cNvSpPr txBox="1"/>
          <p:nvPr userDrawn="1"/>
        </p:nvSpPr>
        <p:spPr>
          <a:xfrm>
            <a:off x="4762495" y="829296"/>
            <a:ext cx="1036721" cy="578363"/>
          </a:xfrm>
          <a:prstGeom prst="rect">
            <a:avLst/>
          </a:prstGeom>
          <a:noFill/>
        </p:spPr>
        <p:txBody>
          <a:bodyPr wrap="square" lIns="0" tIns="0" rIns="0" bIns="0" rtlCol="0" anchor="ctr">
            <a:spAutoFit/>
          </a:bodyPr>
          <a:lstStyle/>
          <a:p>
            <a:pPr>
              <a:lnSpc>
                <a:spcPts val="2200"/>
              </a:lnSpc>
            </a:pPr>
            <a:r>
              <a:rPr lang="en-US" sz="2200" b="0" i="0" spc="-150">
                <a:solidFill>
                  <a:schemeClr val="bg1"/>
                </a:solidFill>
                <a:latin typeface="Times New Roman" panose="02020603050405020304" pitchFamily="18" charset="0"/>
              </a:rPr>
              <a:t>   Success</a:t>
            </a:r>
          </a:p>
          <a:p>
            <a:pPr>
              <a:lnSpc>
                <a:spcPts val="2200"/>
              </a:lnSpc>
            </a:pPr>
            <a:r>
              <a:rPr lang="en-US" sz="2200" b="0" i="0" spc="-150">
                <a:solidFill>
                  <a:schemeClr val="bg1"/>
                </a:solidFill>
                <a:latin typeface="Times New Roman" panose="02020603050405020304" pitchFamily="18" charset="0"/>
              </a:rPr>
              <a:t>Story</a:t>
            </a:r>
          </a:p>
        </p:txBody>
      </p:sp>
      <p:cxnSp>
        <p:nvCxnSpPr>
          <p:cNvPr id="16" name="Straight Connector 15">
            <a:extLst>
              <a:ext uri="{FF2B5EF4-FFF2-40B4-BE49-F238E27FC236}">
                <a16:creationId xmlns:a16="http://schemas.microsoft.com/office/drawing/2014/main" id="{B58870EF-06C6-C1F9-5B6A-57871D3CF21C}"/>
              </a:ext>
            </a:extLst>
          </p:cNvPr>
          <p:cNvCxnSpPr>
            <a:cxnSpLocks/>
          </p:cNvCxnSpPr>
          <p:nvPr userDrawn="1"/>
        </p:nvCxnSpPr>
        <p:spPr>
          <a:xfrm flipH="1">
            <a:off x="4481294" y="678904"/>
            <a:ext cx="433970" cy="750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39">
            <a:extLst>
              <a:ext uri="{FF2B5EF4-FFF2-40B4-BE49-F238E27FC236}">
                <a16:creationId xmlns:a16="http://schemas.microsoft.com/office/drawing/2014/main" id="{1D9A48E4-E172-8392-9BF3-BBC1D4774C5C}"/>
              </a:ext>
            </a:extLst>
          </p:cNvPr>
          <p:cNvSpPr>
            <a:spLocks noGrp="1"/>
          </p:cNvSpPr>
          <p:nvPr>
            <p:ph type="body" sz="quarter" idx="15" hasCustomPrompt="1"/>
          </p:nvPr>
        </p:nvSpPr>
        <p:spPr>
          <a:xfrm>
            <a:off x="396191" y="4313728"/>
            <a:ext cx="5314159" cy="1392658"/>
          </a:xfrm>
          <a:prstGeom prst="rect">
            <a:avLst/>
          </a:prstGeom>
        </p:spPr>
        <p:txBody>
          <a:bodyPr lIns="0" anchor="t">
            <a:normAutofit/>
          </a:bodyPr>
          <a:lstStyle>
            <a:lvl1pPr marL="0" indent="0">
              <a:lnSpc>
                <a:spcPct val="100000"/>
              </a:lnSpc>
              <a:buNone/>
              <a:defRPr sz="1100" b="0">
                <a:solidFill>
                  <a:schemeClr val="bg1"/>
                </a:solidFill>
                <a:latin typeface="D2L Sans" panose="00000500000000000000" pitchFamily="50" charset="0"/>
              </a:defRPr>
            </a:lvl1pPr>
          </a:lstStyle>
          <a:p>
            <a:pPr lvl="0"/>
            <a:r>
              <a:rPr lang="en-US"/>
              <a:t>Introduction</a:t>
            </a:r>
          </a:p>
        </p:txBody>
      </p:sp>
      <p:sp>
        <p:nvSpPr>
          <p:cNvPr id="19" name="Text Placeholder 39">
            <a:extLst>
              <a:ext uri="{FF2B5EF4-FFF2-40B4-BE49-F238E27FC236}">
                <a16:creationId xmlns:a16="http://schemas.microsoft.com/office/drawing/2014/main" id="{1385F435-FE0D-B9A0-E1D6-E1BEA91D11FB}"/>
              </a:ext>
            </a:extLst>
          </p:cNvPr>
          <p:cNvSpPr>
            <a:spLocks noGrp="1"/>
          </p:cNvSpPr>
          <p:nvPr>
            <p:ph type="body" sz="quarter" idx="16" hasCustomPrompt="1"/>
          </p:nvPr>
        </p:nvSpPr>
        <p:spPr>
          <a:xfrm>
            <a:off x="6516212" y="677234"/>
            <a:ext cx="2510424" cy="329355"/>
          </a:xfrm>
          <a:prstGeom prst="rect">
            <a:avLst/>
          </a:prstGeom>
        </p:spPr>
        <p:txBody>
          <a:bodyPr lIns="0" anchor="t">
            <a:noAutofit/>
          </a:bodyPr>
          <a:lstStyle>
            <a:lvl1pPr marL="0" indent="0">
              <a:buNone/>
              <a:defRPr sz="1400" b="1">
                <a:solidFill>
                  <a:schemeClr val="accent1"/>
                </a:solidFill>
                <a:latin typeface="D2L Sans" panose="00000500000000000000" pitchFamily="50" charset="0"/>
              </a:defRPr>
            </a:lvl1pPr>
          </a:lstStyle>
          <a:p>
            <a:pPr lvl="0"/>
            <a:r>
              <a:rPr lang="en-US"/>
              <a:t>AT A GLANCE</a:t>
            </a:r>
          </a:p>
        </p:txBody>
      </p:sp>
      <p:sp>
        <p:nvSpPr>
          <p:cNvPr id="21" name="Text Placeholder 39">
            <a:extLst>
              <a:ext uri="{FF2B5EF4-FFF2-40B4-BE49-F238E27FC236}">
                <a16:creationId xmlns:a16="http://schemas.microsoft.com/office/drawing/2014/main" id="{39E417B4-5A0A-F37A-995C-C04724D5A15E}"/>
              </a:ext>
            </a:extLst>
          </p:cNvPr>
          <p:cNvSpPr>
            <a:spLocks noGrp="1"/>
          </p:cNvSpPr>
          <p:nvPr>
            <p:ph type="body" sz="quarter" idx="19" hasCustomPrompt="1"/>
          </p:nvPr>
        </p:nvSpPr>
        <p:spPr>
          <a:xfrm>
            <a:off x="9307740" y="1115079"/>
            <a:ext cx="2512896" cy="5435812"/>
          </a:xfrm>
          <a:prstGeom prst="rect">
            <a:avLst/>
          </a:prstGeom>
        </p:spPr>
        <p:txBody>
          <a:bodyPr lIns="0" anchor="t">
            <a:normAutofit/>
          </a:bodyPr>
          <a:lstStyle>
            <a:lvl1pPr marL="0" indent="0">
              <a:buNone/>
              <a:defRPr sz="1200" b="0">
                <a:solidFill>
                  <a:schemeClr val="tx1"/>
                </a:solidFill>
                <a:latin typeface="D2L Sans" panose="00000500000000000000" pitchFamily="50" charset="0"/>
              </a:defRPr>
            </a:lvl1pPr>
          </a:lstStyle>
          <a:p>
            <a:pPr lvl="0"/>
            <a:r>
              <a:rPr lang="en-US"/>
              <a:t>At A Glance</a:t>
            </a:r>
          </a:p>
        </p:txBody>
      </p:sp>
      <p:sp>
        <p:nvSpPr>
          <p:cNvPr id="22" name="Text Placeholder 39">
            <a:extLst>
              <a:ext uri="{FF2B5EF4-FFF2-40B4-BE49-F238E27FC236}">
                <a16:creationId xmlns:a16="http://schemas.microsoft.com/office/drawing/2014/main" id="{C15C9D6F-4DB5-DCD4-40C7-FAFC311B4EBF}"/>
              </a:ext>
            </a:extLst>
          </p:cNvPr>
          <p:cNvSpPr>
            <a:spLocks noGrp="1"/>
          </p:cNvSpPr>
          <p:nvPr>
            <p:ph type="body" sz="quarter" idx="20" hasCustomPrompt="1"/>
          </p:nvPr>
        </p:nvSpPr>
        <p:spPr>
          <a:xfrm>
            <a:off x="6513740" y="1115079"/>
            <a:ext cx="2512896" cy="5435812"/>
          </a:xfrm>
          <a:prstGeom prst="rect">
            <a:avLst/>
          </a:prstGeom>
        </p:spPr>
        <p:txBody>
          <a:bodyPr lIns="0" anchor="t">
            <a:normAutofit/>
          </a:bodyPr>
          <a:lstStyle>
            <a:lvl1pPr marL="0" indent="0">
              <a:buNone/>
              <a:defRPr sz="1200" b="0">
                <a:solidFill>
                  <a:schemeClr val="tx1"/>
                </a:solidFill>
                <a:latin typeface="D2L Sans" panose="00000500000000000000" pitchFamily="50" charset="0"/>
              </a:defRPr>
            </a:lvl1pPr>
          </a:lstStyle>
          <a:p>
            <a:pPr lvl="0"/>
            <a:r>
              <a:rPr lang="en-US"/>
              <a:t>At A Glance</a:t>
            </a:r>
          </a:p>
        </p:txBody>
      </p:sp>
      <p:sp>
        <p:nvSpPr>
          <p:cNvPr id="23" name="Text Placeholder 39">
            <a:extLst>
              <a:ext uri="{FF2B5EF4-FFF2-40B4-BE49-F238E27FC236}">
                <a16:creationId xmlns:a16="http://schemas.microsoft.com/office/drawing/2014/main" id="{2A3AEBFE-F06F-965D-F8E3-8B8166922F3D}"/>
              </a:ext>
            </a:extLst>
          </p:cNvPr>
          <p:cNvSpPr>
            <a:spLocks noGrp="1"/>
          </p:cNvSpPr>
          <p:nvPr>
            <p:ph type="body" sz="quarter" idx="22" hasCustomPrompt="1"/>
          </p:nvPr>
        </p:nvSpPr>
        <p:spPr>
          <a:xfrm>
            <a:off x="3974488" y="6253351"/>
            <a:ext cx="1735863" cy="297542"/>
          </a:xfrm>
          <a:prstGeom prst="rect">
            <a:avLst/>
          </a:prstGeom>
        </p:spPr>
        <p:txBody>
          <a:bodyPr lIns="0" rIns="0" anchor="t">
            <a:normAutofit/>
          </a:bodyPr>
          <a:lstStyle>
            <a:lvl1pPr marL="0" indent="0" algn="r">
              <a:lnSpc>
                <a:spcPct val="100000"/>
              </a:lnSpc>
              <a:buNone/>
              <a:defRPr sz="1200" b="1" u="sng" baseline="0">
                <a:solidFill>
                  <a:schemeClr val="bg1"/>
                </a:solidFill>
                <a:uFill>
                  <a:solidFill>
                    <a:schemeClr val="accent1"/>
                  </a:solidFill>
                </a:uFill>
                <a:latin typeface="D2L Sans" panose="00000500000000000000" pitchFamily="50" charset="0"/>
              </a:defRPr>
            </a:lvl1pPr>
          </a:lstStyle>
          <a:p>
            <a:pPr lvl="0"/>
            <a:r>
              <a:rPr lang="en-US"/>
              <a:t>Link to Success Story</a:t>
            </a:r>
          </a:p>
        </p:txBody>
      </p:sp>
      <p:sp>
        <p:nvSpPr>
          <p:cNvPr id="24" name="Content Placeholder 2">
            <a:extLst>
              <a:ext uri="{FF2B5EF4-FFF2-40B4-BE49-F238E27FC236}">
                <a16:creationId xmlns:a16="http://schemas.microsoft.com/office/drawing/2014/main" id="{1010095B-DF29-44BB-CE42-26DA6C2344C6}"/>
              </a:ext>
            </a:extLst>
          </p:cNvPr>
          <p:cNvSpPr>
            <a:spLocks noGrp="1"/>
          </p:cNvSpPr>
          <p:nvPr>
            <p:ph sz="half" idx="1" hasCustomPrompt="1"/>
          </p:nvPr>
        </p:nvSpPr>
        <p:spPr>
          <a:xfrm>
            <a:off x="401638" y="678904"/>
            <a:ext cx="2016225" cy="916698"/>
          </a:xfrm>
          <a:prstGeom prst="rect">
            <a:avLst/>
          </a:prstGeom>
        </p:spPr>
        <p:txBody>
          <a:bodyPr/>
          <a:lstStyle>
            <a:lvl1pPr marL="0" indent="0">
              <a:buNone/>
              <a:defRPr sz="1200">
                <a:solidFill>
                  <a:schemeClr val="tx1">
                    <a:lumMod val="50000"/>
                  </a:schemeClr>
                </a:solidFill>
                <a:latin typeface="D2L Sans" pitchFamily="2" charset="77"/>
              </a:defRPr>
            </a:lvl1pPr>
            <a:lvl2pPr>
              <a:defRPr sz="1800">
                <a:solidFill>
                  <a:schemeClr val="bg1"/>
                </a:solidFill>
                <a:latin typeface="D2L Sans" pitchFamily="2" charset="77"/>
              </a:defRPr>
            </a:lvl2pPr>
            <a:lvl3pPr>
              <a:defRPr sz="1600">
                <a:solidFill>
                  <a:schemeClr val="bg1"/>
                </a:solidFill>
                <a:latin typeface="D2L Sans" pitchFamily="2" charset="77"/>
              </a:defRPr>
            </a:lvl3pPr>
            <a:lvl4pPr>
              <a:defRPr sz="1400">
                <a:solidFill>
                  <a:schemeClr val="bg1"/>
                </a:solidFill>
                <a:latin typeface="D2L Sans" pitchFamily="2" charset="77"/>
              </a:defRPr>
            </a:lvl4pPr>
            <a:lvl5pPr>
              <a:defRPr sz="1400">
                <a:solidFill>
                  <a:schemeClr val="bg1"/>
                </a:solidFill>
                <a:latin typeface="D2L Sans" pitchFamily="2" charset="77"/>
              </a:defRPr>
            </a:lvl5pPr>
          </a:lstStyle>
          <a:p>
            <a:pPr lvl="0"/>
            <a:r>
              <a:rPr lang="en-US"/>
              <a:t>Click icon to add logo</a:t>
            </a:r>
          </a:p>
        </p:txBody>
      </p:sp>
      <p:sp>
        <p:nvSpPr>
          <p:cNvPr id="25" name="Title 1">
            <a:extLst>
              <a:ext uri="{FF2B5EF4-FFF2-40B4-BE49-F238E27FC236}">
                <a16:creationId xmlns:a16="http://schemas.microsoft.com/office/drawing/2014/main" id="{BDBF7A09-5DF2-A147-F6C1-24C1DF5F906B}"/>
              </a:ext>
            </a:extLst>
          </p:cNvPr>
          <p:cNvSpPr>
            <a:spLocks noGrp="1"/>
          </p:cNvSpPr>
          <p:nvPr>
            <p:ph type="title" hasCustomPrompt="1"/>
          </p:nvPr>
        </p:nvSpPr>
        <p:spPr>
          <a:xfrm>
            <a:off x="371364" y="1896943"/>
            <a:ext cx="5338986" cy="1084342"/>
          </a:xfrm>
          <a:prstGeom prst="rect">
            <a:avLst/>
          </a:prstGeom>
        </p:spPr>
        <p:txBody>
          <a:bodyPr lIns="0" bIns="0" anchor="b"/>
          <a:lstStyle>
            <a:lvl1pPr>
              <a:defRPr sz="3000" b="0" i="0">
                <a:solidFill>
                  <a:schemeClr val="bg1"/>
                </a:solidFill>
                <a:latin typeface="Times New Roman" panose="02020603050405020304" pitchFamily="18" charset="0"/>
              </a:defRPr>
            </a:lvl1pPr>
          </a:lstStyle>
          <a:p>
            <a:r>
              <a:rPr lang="en-US"/>
              <a:t>Header Goes Here</a:t>
            </a:r>
          </a:p>
        </p:txBody>
      </p:sp>
      <p:sp>
        <p:nvSpPr>
          <p:cNvPr id="18" name="Rectangle 17">
            <a:extLst>
              <a:ext uri="{FF2B5EF4-FFF2-40B4-BE49-F238E27FC236}">
                <a16:creationId xmlns:a16="http://schemas.microsoft.com/office/drawing/2014/main" id="{74E221AB-FF0E-1C57-8448-C9937E09CB4B}"/>
              </a:ext>
            </a:extLst>
          </p:cNvPr>
          <p:cNvSpPr/>
          <p:nvPr userDrawn="1"/>
        </p:nvSpPr>
        <p:spPr>
          <a:xfrm>
            <a:off x="10663198" y="6597352"/>
            <a:ext cx="1146148" cy="123111"/>
          </a:xfrm>
          <a:prstGeom prst="rect">
            <a:avLst/>
          </a:prstGeom>
        </p:spPr>
        <p:txBody>
          <a:bodyPr wrap="none" lIns="0" tIns="0" rIns="0" bIns="0">
            <a:spAutoFit/>
          </a:bodyPr>
          <a:lstStyle/>
          <a:p>
            <a:pPr algn="r"/>
            <a:r>
              <a:rPr lang="en-US" sz="800">
                <a:solidFill>
                  <a:schemeClr val="tx1">
                    <a:alpha val="20000"/>
                  </a:schemeClr>
                </a:solidFill>
                <a:latin typeface="D2L Sans" pitchFamily="2" charset="77"/>
                <a:cs typeface="Arial" panose="020B0604020202020204" pitchFamily="34" charset="0"/>
              </a:rPr>
              <a:t>© </a:t>
            </a:r>
            <a:r>
              <a:rPr lang="en-US" sz="800" b="0" i="0">
                <a:solidFill>
                  <a:schemeClr val="tx1">
                    <a:alpha val="20000"/>
                  </a:schemeClr>
                </a:solidFill>
                <a:latin typeface="D2L Sans" pitchFamily="2" charset="77"/>
              </a:rPr>
              <a:t>2025 D2L Corporation</a:t>
            </a:r>
          </a:p>
        </p:txBody>
      </p:sp>
      <p:sp>
        <p:nvSpPr>
          <p:cNvPr id="20" name="Rectangle 19">
            <a:extLst>
              <a:ext uri="{FF2B5EF4-FFF2-40B4-BE49-F238E27FC236}">
                <a16:creationId xmlns:a16="http://schemas.microsoft.com/office/drawing/2014/main" id="{43B5B998-A94F-7836-1835-F685DE653AE1}"/>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chemeClr val="tx1">
                    <a:alpha val="20000"/>
                  </a:schemeClr>
                </a:solidFill>
                <a:latin typeface="D2L Sans Black" pitchFamily="2" charset="77"/>
              </a:rPr>
              <a:t>D2L.com</a:t>
            </a:r>
          </a:p>
        </p:txBody>
      </p:sp>
    </p:spTree>
    <p:extLst>
      <p:ext uri="{BB962C8B-B14F-4D97-AF65-F5344CB8AC3E}">
        <p14:creationId xmlns:p14="http://schemas.microsoft.com/office/powerpoint/2010/main" val="3350806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 with Image">
    <p:bg>
      <p:bgPr>
        <a:solidFill>
          <a:schemeClr val="tx1"/>
        </a:solidFill>
        <a:effectLst/>
      </p:bgPr>
    </p:bg>
    <p:spTree>
      <p:nvGrpSpPr>
        <p:cNvPr id="1" name=""/>
        <p:cNvGrpSpPr/>
        <p:nvPr/>
      </p:nvGrpSpPr>
      <p:grpSpPr>
        <a:xfrm>
          <a:off x="0" y="0"/>
          <a:ext cx="0" cy="0"/>
          <a:chOff x="0" y="0"/>
          <a:chExt cx="0" cy="0"/>
        </a:xfrm>
      </p:grpSpPr>
      <p:pic>
        <p:nvPicPr>
          <p:cNvPr id="3" name="Picture 2" descr="A person sitting at a table with a computer&#10;&#10;Description automatically generated with medium confidence">
            <a:extLst>
              <a:ext uri="{FF2B5EF4-FFF2-40B4-BE49-F238E27FC236}">
                <a16:creationId xmlns:a16="http://schemas.microsoft.com/office/drawing/2014/main" id="{AA1E3C57-E603-F49D-E54B-7C7669E566E0}"/>
              </a:ext>
            </a:extLst>
          </p:cNvPr>
          <p:cNvPicPr>
            <a:picLocks noChangeAspect="1"/>
          </p:cNvPicPr>
          <p:nvPr userDrawn="1"/>
        </p:nvPicPr>
        <p:blipFill rotWithShape="1">
          <a:blip r:embed="rId2"/>
          <a:srcRect t="932" r="40747" b="2006"/>
          <a:stretch/>
        </p:blipFill>
        <p:spPr>
          <a:xfrm>
            <a:off x="6090561" y="201478"/>
            <a:ext cx="6101438" cy="6656522"/>
          </a:xfrm>
          <a:prstGeom prst="rect">
            <a:avLst/>
          </a:prstGeom>
        </p:spPr>
      </p:pic>
      <p:sp>
        <p:nvSpPr>
          <p:cNvPr id="18" name="Text Placeholder 17">
            <a:extLst>
              <a:ext uri="{FF2B5EF4-FFF2-40B4-BE49-F238E27FC236}">
                <a16:creationId xmlns:a16="http://schemas.microsoft.com/office/drawing/2014/main" id="{0EC1ACD4-AD50-8F41-9195-84254F1274CC}"/>
              </a:ext>
            </a:extLst>
          </p:cNvPr>
          <p:cNvSpPr>
            <a:spLocks noGrp="1"/>
          </p:cNvSpPr>
          <p:nvPr>
            <p:ph type="body" sz="quarter" idx="10" hasCustomPrompt="1"/>
          </p:nvPr>
        </p:nvSpPr>
        <p:spPr>
          <a:xfrm>
            <a:off x="635733" y="1088740"/>
            <a:ext cx="4824535" cy="4680520"/>
          </a:xfrm>
          <a:prstGeom prst="rect">
            <a:avLst/>
          </a:prstGeom>
        </p:spPr>
        <p:txBody>
          <a:bodyPr anchor="ctr">
            <a:normAutofit/>
          </a:bodyPr>
          <a:lstStyle>
            <a:lvl1pPr marL="0" indent="0">
              <a:buNone/>
              <a:defRPr sz="4400" b="0" i="0">
                <a:solidFill>
                  <a:schemeClr val="bg1"/>
                </a:solidFill>
                <a:latin typeface="Times New Roman" panose="02020603050405020304" pitchFamily="18" charset="0"/>
              </a:defRPr>
            </a:lvl1pPr>
          </a:lstStyle>
          <a:p>
            <a:pPr lvl="0"/>
            <a:r>
              <a:rPr lang="en-US"/>
              <a:t>Highlight here</a:t>
            </a:r>
          </a:p>
        </p:txBody>
      </p:sp>
      <p:pic>
        <p:nvPicPr>
          <p:cNvPr id="19" name="Graphic 18">
            <a:extLst>
              <a:ext uri="{FF2B5EF4-FFF2-40B4-BE49-F238E27FC236}">
                <a16:creationId xmlns:a16="http://schemas.microsoft.com/office/drawing/2014/main" id="{A5601D09-D59D-6445-9163-030044C53AF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364" y="6261360"/>
            <a:ext cx="615616" cy="247956"/>
          </a:xfrm>
          <a:prstGeom prst="rect">
            <a:avLst/>
          </a:prstGeom>
        </p:spPr>
      </p:pic>
      <p:sp>
        <p:nvSpPr>
          <p:cNvPr id="23" name="Rectangle 22">
            <a:extLst>
              <a:ext uri="{FF2B5EF4-FFF2-40B4-BE49-F238E27FC236}">
                <a16:creationId xmlns:a16="http://schemas.microsoft.com/office/drawing/2014/main" id="{8891FCEB-FEB0-B445-9E1B-B0554F1C3DBD}"/>
              </a:ext>
            </a:extLst>
          </p:cNvPr>
          <p:cNvSpPr/>
          <p:nvPr userDrawn="1"/>
        </p:nvSpPr>
        <p:spPr>
          <a:xfrm>
            <a:off x="0" y="-1"/>
            <a:ext cx="12192000" cy="188913"/>
          </a:xfrm>
          <a:prstGeom prst="rect">
            <a:avLst/>
          </a:prstGeom>
          <a:solidFill>
            <a:srgbClr val="34E82A"/>
          </a:solidFill>
          <a:ln>
            <a:solidFill>
              <a:srgbClr val="34E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5E12"/>
              </a:solidFill>
            </a:endParaRPr>
          </a:p>
        </p:txBody>
      </p:sp>
      <p:sp>
        <p:nvSpPr>
          <p:cNvPr id="7" name="Picture Placeholder 40">
            <a:extLst>
              <a:ext uri="{FF2B5EF4-FFF2-40B4-BE49-F238E27FC236}">
                <a16:creationId xmlns:a16="http://schemas.microsoft.com/office/drawing/2014/main" id="{09881BFB-2300-EEE4-C8D9-729AE9E2CB03}"/>
              </a:ext>
            </a:extLst>
          </p:cNvPr>
          <p:cNvSpPr>
            <a:spLocks noGrp="1"/>
          </p:cNvSpPr>
          <p:nvPr>
            <p:ph type="pic" sz="quarter" idx="26" hasCustomPrompt="1"/>
          </p:nvPr>
        </p:nvSpPr>
        <p:spPr>
          <a:xfrm>
            <a:off x="6096000" y="201478"/>
            <a:ext cx="6095998" cy="6656522"/>
          </a:xfrm>
          <a:prstGeom prst="rect">
            <a:avLst/>
          </a:prstGeom>
          <a:noFill/>
        </p:spPr>
        <p:txBody>
          <a:bodyPr tIns="612000" anchor="ctr" anchorCtr="0">
            <a:normAutofit/>
          </a:bodyPr>
          <a:lstStyle>
            <a:lvl1pPr marL="0" indent="0" algn="ctr">
              <a:buNone/>
              <a:defRPr sz="1200">
                <a:solidFill>
                  <a:schemeClr val="bg1"/>
                </a:solidFill>
                <a:highlight>
                  <a:srgbClr val="00FF00"/>
                </a:highlight>
                <a:latin typeface="D2L Sans" pitchFamily="2" charset="77"/>
              </a:defRPr>
            </a:lvl1pPr>
          </a:lstStyle>
          <a:p>
            <a:r>
              <a:rPr lang="en-US"/>
              <a:t>Click icon to add image</a:t>
            </a:r>
          </a:p>
        </p:txBody>
      </p:sp>
      <p:sp>
        <p:nvSpPr>
          <p:cNvPr id="10" name="Rectangle 9">
            <a:extLst>
              <a:ext uri="{FF2B5EF4-FFF2-40B4-BE49-F238E27FC236}">
                <a16:creationId xmlns:a16="http://schemas.microsoft.com/office/drawing/2014/main" id="{2F3AC9DB-83DD-3C66-1E50-9034A72CD30E}"/>
              </a:ext>
            </a:extLst>
          </p:cNvPr>
          <p:cNvSpPr/>
          <p:nvPr userDrawn="1"/>
        </p:nvSpPr>
        <p:spPr>
          <a:xfrm>
            <a:off x="10663198" y="6597352"/>
            <a:ext cx="1146148" cy="123111"/>
          </a:xfrm>
          <a:prstGeom prst="rect">
            <a:avLst/>
          </a:prstGeom>
        </p:spPr>
        <p:txBody>
          <a:bodyPr wrap="none" lIns="0" tIns="0" rIns="0" bIns="0">
            <a:spAutoFit/>
          </a:bodyPr>
          <a:lstStyle/>
          <a:p>
            <a:pPr algn="r"/>
            <a:r>
              <a:rPr lang="en-US" sz="800">
                <a:solidFill>
                  <a:schemeClr val="tx1">
                    <a:alpha val="20000"/>
                  </a:schemeClr>
                </a:solidFill>
                <a:latin typeface="D2L Sans" pitchFamily="2" charset="77"/>
                <a:cs typeface="Arial" panose="020B0604020202020204" pitchFamily="34" charset="0"/>
              </a:rPr>
              <a:t>© </a:t>
            </a:r>
            <a:r>
              <a:rPr lang="en-US" sz="800" b="0" i="0">
                <a:solidFill>
                  <a:schemeClr val="tx1">
                    <a:alpha val="20000"/>
                  </a:schemeClr>
                </a:solidFill>
                <a:latin typeface="D2L Sans" pitchFamily="2" charset="77"/>
              </a:rPr>
              <a:t>2025 D2L Corporation</a:t>
            </a:r>
          </a:p>
        </p:txBody>
      </p:sp>
      <p:sp>
        <p:nvSpPr>
          <p:cNvPr id="11" name="Rectangle 10">
            <a:extLst>
              <a:ext uri="{FF2B5EF4-FFF2-40B4-BE49-F238E27FC236}">
                <a16:creationId xmlns:a16="http://schemas.microsoft.com/office/drawing/2014/main" id="{5E205302-A603-FE64-60A6-77373B919CC3}"/>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chemeClr val="tx1">
                    <a:alpha val="20000"/>
                  </a:schemeClr>
                </a:solidFill>
                <a:latin typeface="D2L Sans Black" pitchFamily="2" charset="77"/>
              </a:rPr>
              <a:t>D2L.com</a:t>
            </a:r>
          </a:p>
        </p:txBody>
      </p:sp>
    </p:spTree>
    <p:extLst>
      <p:ext uri="{BB962C8B-B14F-4D97-AF65-F5344CB8AC3E}">
        <p14:creationId xmlns:p14="http://schemas.microsoft.com/office/powerpoint/2010/main" val="3595106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ighlight with Image">
    <p:bg>
      <p:bgPr>
        <a:solidFill>
          <a:schemeClr val="tx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ECBF204B-B866-1E9A-923E-F74A60F83005}"/>
              </a:ext>
            </a:extLst>
          </p:cNvPr>
          <p:cNvSpPr/>
          <p:nvPr userDrawn="1"/>
        </p:nvSpPr>
        <p:spPr>
          <a:xfrm>
            <a:off x="6090562" y="-7952"/>
            <a:ext cx="6101438" cy="6865952"/>
          </a:xfrm>
          <a:prstGeom prst="rect">
            <a:avLst/>
          </a:prstGeom>
          <a:gradFill flip="none" rotWithShape="1">
            <a:gsLst>
              <a:gs pos="0">
                <a:srgbClr val="34E82A"/>
              </a:gs>
              <a:gs pos="75000">
                <a:srgbClr val="83FF7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pic>
        <p:nvPicPr>
          <p:cNvPr id="19" name="Graphic 18">
            <a:extLst>
              <a:ext uri="{FF2B5EF4-FFF2-40B4-BE49-F238E27FC236}">
                <a16:creationId xmlns:a16="http://schemas.microsoft.com/office/drawing/2014/main" id="{A5601D09-D59D-6445-9163-030044C53A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1360"/>
            <a:ext cx="615616" cy="247956"/>
          </a:xfrm>
          <a:prstGeom prst="rect">
            <a:avLst/>
          </a:prstGeom>
        </p:spPr>
      </p:pic>
      <p:sp>
        <p:nvSpPr>
          <p:cNvPr id="23" name="Rectangle 22">
            <a:extLst>
              <a:ext uri="{FF2B5EF4-FFF2-40B4-BE49-F238E27FC236}">
                <a16:creationId xmlns:a16="http://schemas.microsoft.com/office/drawing/2014/main" id="{8891FCEB-FEB0-B445-9E1B-B0554F1C3DBD}"/>
              </a:ext>
            </a:extLst>
          </p:cNvPr>
          <p:cNvSpPr/>
          <p:nvPr userDrawn="1"/>
        </p:nvSpPr>
        <p:spPr>
          <a:xfrm>
            <a:off x="0" y="-1"/>
            <a:ext cx="12192000" cy="188913"/>
          </a:xfrm>
          <a:prstGeom prst="rect">
            <a:avLst/>
          </a:prstGeom>
          <a:solidFill>
            <a:srgbClr val="34E82A"/>
          </a:solidFill>
          <a:ln>
            <a:solidFill>
              <a:srgbClr val="34E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5E12"/>
              </a:solidFill>
            </a:endParaRPr>
          </a:p>
        </p:txBody>
      </p:sp>
      <p:sp>
        <p:nvSpPr>
          <p:cNvPr id="10" name="Rectangle 9">
            <a:extLst>
              <a:ext uri="{FF2B5EF4-FFF2-40B4-BE49-F238E27FC236}">
                <a16:creationId xmlns:a16="http://schemas.microsoft.com/office/drawing/2014/main" id="{2F3AC9DB-83DD-3C66-1E50-9034A72CD30E}"/>
              </a:ext>
            </a:extLst>
          </p:cNvPr>
          <p:cNvSpPr/>
          <p:nvPr userDrawn="1"/>
        </p:nvSpPr>
        <p:spPr>
          <a:xfrm>
            <a:off x="10663198" y="6597352"/>
            <a:ext cx="1146148" cy="123111"/>
          </a:xfrm>
          <a:prstGeom prst="rect">
            <a:avLst/>
          </a:prstGeom>
        </p:spPr>
        <p:txBody>
          <a:bodyPr wrap="none" lIns="0" tIns="0" rIns="0" bIns="0">
            <a:spAutoFit/>
          </a:bodyPr>
          <a:lstStyle/>
          <a:p>
            <a:pPr algn="r"/>
            <a:r>
              <a:rPr lang="en-US" sz="800">
                <a:solidFill>
                  <a:schemeClr val="tx1">
                    <a:alpha val="20000"/>
                  </a:schemeClr>
                </a:solidFill>
                <a:latin typeface="D2L Sans" pitchFamily="2" charset="77"/>
                <a:cs typeface="Arial" panose="020B0604020202020204" pitchFamily="34" charset="0"/>
              </a:rPr>
              <a:t>© </a:t>
            </a:r>
            <a:r>
              <a:rPr lang="en-US" sz="800" b="0" i="0">
                <a:solidFill>
                  <a:schemeClr val="tx1">
                    <a:alpha val="20000"/>
                  </a:schemeClr>
                </a:solidFill>
                <a:latin typeface="D2L Sans" pitchFamily="2" charset="77"/>
              </a:rPr>
              <a:t>2025 D2L Corporation</a:t>
            </a:r>
          </a:p>
        </p:txBody>
      </p:sp>
      <p:sp>
        <p:nvSpPr>
          <p:cNvPr id="11" name="Rectangle 10">
            <a:extLst>
              <a:ext uri="{FF2B5EF4-FFF2-40B4-BE49-F238E27FC236}">
                <a16:creationId xmlns:a16="http://schemas.microsoft.com/office/drawing/2014/main" id="{5E205302-A603-FE64-60A6-77373B919CC3}"/>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chemeClr val="tx1">
                    <a:alpha val="20000"/>
                  </a:schemeClr>
                </a:solidFill>
                <a:latin typeface="D2L Sans Black" pitchFamily="2" charset="77"/>
              </a:rPr>
              <a:t>D2L.com</a:t>
            </a:r>
          </a:p>
        </p:txBody>
      </p:sp>
      <p:sp>
        <p:nvSpPr>
          <p:cNvPr id="16" name="Title 1">
            <a:extLst>
              <a:ext uri="{FF2B5EF4-FFF2-40B4-BE49-F238E27FC236}">
                <a16:creationId xmlns:a16="http://schemas.microsoft.com/office/drawing/2014/main" id="{436835C7-E97B-3C82-77AA-ADA467D31D75}"/>
              </a:ext>
            </a:extLst>
          </p:cNvPr>
          <p:cNvSpPr>
            <a:spLocks noGrp="1"/>
          </p:cNvSpPr>
          <p:nvPr>
            <p:ph type="title" hasCustomPrompt="1"/>
          </p:nvPr>
        </p:nvSpPr>
        <p:spPr>
          <a:xfrm>
            <a:off x="371364" y="924707"/>
            <a:ext cx="5364596" cy="1084342"/>
          </a:xfrm>
          <a:prstGeom prst="rect">
            <a:avLst/>
          </a:prstGeom>
        </p:spPr>
        <p:txBody>
          <a:bodyPr lIns="0" bIns="0" anchor="b"/>
          <a:lstStyle>
            <a:lvl1pPr>
              <a:defRPr sz="4400" b="0" i="0">
                <a:solidFill>
                  <a:schemeClr val="bg1"/>
                </a:solidFill>
                <a:latin typeface="Times New Roman" panose="02020603050405020304" pitchFamily="18" charset="0"/>
              </a:defRPr>
            </a:lvl1pPr>
          </a:lstStyle>
          <a:p>
            <a:r>
              <a:rPr lang="en-US"/>
              <a:t>Header Goes Here</a:t>
            </a:r>
          </a:p>
        </p:txBody>
      </p:sp>
      <p:sp>
        <p:nvSpPr>
          <p:cNvPr id="17" name="Content Placeholder 2">
            <a:extLst>
              <a:ext uri="{FF2B5EF4-FFF2-40B4-BE49-F238E27FC236}">
                <a16:creationId xmlns:a16="http://schemas.microsoft.com/office/drawing/2014/main" id="{58A6710C-94FC-7D0F-1949-B50EC253BD5D}"/>
              </a:ext>
            </a:extLst>
          </p:cNvPr>
          <p:cNvSpPr>
            <a:spLocks noGrp="1"/>
          </p:cNvSpPr>
          <p:nvPr>
            <p:ph sz="half" idx="1" hasCustomPrompt="1"/>
          </p:nvPr>
        </p:nvSpPr>
        <p:spPr>
          <a:xfrm>
            <a:off x="371364" y="2652897"/>
            <a:ext cx="5364596" cy="3169059"/>
          </a:xfrm>
          <a:prstGeom prst="rect">
            <a:avLst/>
          </a:prstGeom>
        </p:spPr>
        <p:txBody>
          <a:bodyPr/>
          <a:lstStyle>
            <a:lvl1pPr>
              <a:defRPr sz="2000">
                <a:solidFill>
                  <a:schemeClr val="bg1"/>
                </a:solidFill>
                <a:latin typeface="D2L Sans" pitchFamily="2" charset="77"/>
              </a:defRPr>
            </a:lvl1pPr>
            <a:lvl2pPr>
              <a:defRPr sz="1800">
                <a:solidFill>
                  <a:schemeClr val="bg1"/>
                </a:solidFill>
                <a:latin typeface="D2L Sans" pitchFamily="2" charset="77"/>
              </a:defRPr>
            </a:lvl2pPr>
            <a:lvl3pPr>
              <a:defRPr sz="1600">
                <a:solidFill>
                  <a:schemeClr val="bg1"/>
                </a:solidFill>
                <a:latin typeface="D2L Sans" pitchFamily="2" charset="77"/>
              </a:defRPr>
            </a:lvl3pPr>
            <a:lvl4pPr>
              <a:defRPr sz="1400">
                <a:solidFill>
                  <a:schemeClr val="bg1"/>
                </a:solidFill>
                <a:latin typeface="D2L Sans" pitchFamily="2" charset="77"/>
              </a:defRPr>
            </a:lvl4pPr>
            <a:lvl5pPr>
              <a:defRPr sz="1400">
                <a:solidFill>
                  <a:schemeClr val="bg1"/>
                </a:solidFill>
                <a:latin typeface="D2L Sans" pitchFamily="2" charset="77"/>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4" name="Text Placeholder 7">
            <a:extLst>
              <a:ext uri="{FF2B5EF4-FFF2-40B4-BE49-F238E27FC236}">
                <a16:creationId xmlns:a16="http://schemas.microsoft.com/office/drawing/2014/main" id="{36A9669B-E290-53F7-6655-165984F2DF8C}"/>
              </a:ext>
            </a:extLst>
          </p:cNvPr>
          <p:cNvSpPr>
            <a:spLocks noGrp="1"/>
          </p:cNvSpPr>
          <p:nvPr>
            <p:ph type="body" sz="quarter" idx="12" hasCustomPrompt="1"/>
          </p:nvPr>
        </p:nvSpPr>
        <p:spPr>
          <a:xfrm>
            <a:off x="8400256" y="4667765"/>
            <a:ext cx="3409090" cy="1154191"/>
          </a:xfrm>
          <a:prstGeom prst="rect">
            <a:avLst/>
          </a:prstGeom>
        </p:spPr>
        <p:txBody>
          <a:bodyPr anchor="ctr">
            <a:noAutofit/>
          </a:bodyPr>
          <a:lstStyle>
            <a:lvl1pPr marL="0" indent="0">
              <a:lnSpc>
                <a:spcPct val="100000"/>
              </a:lnSpc>
              <a:buNone/>
              <a:defRPr sz="2000" b="1">
                <a:solidFill>
                  <a:schemeClr val="bg1"/>
                </a:solidFill>
                <a:latin typeface="D2L Sans" pitchFamily="2" charset="77"/>
              </a:defRPr>
            </a:lvl1pPr>
            <a:lvl2pPr>
              <a:defRPr sz="4400">
                <a:latin typeface="Stanley Regular" panose="02050506080406020003" pitchFamily="18" charset="77"/>
              </a:defRPr>
            </a:lvl2pPr>
            <a:lvl3pPr>
              <a:defRPr sz="4000">
                <a:latin typeface="Stanley Regular" panose="02050506080406020003" pitchFamily="18" charset="77"/>
              </a:defRPr>
            </a:lvl3pPr>
            <a:lvl4pPr>
              <a:defRPr sz="3600">
                <a:latin typeface="Stanley Regular" panose="02050506080406020003" pitchFamily="18" charset="77"/>
              </a:defRPr>
            </a:lvl4pPr>
            <a:lvl5pPr>
              <a:defRPr sz="3600">
                <a:latin typeface="Stanley Regular" panose="02050506080406020003" pitchFamily="18" charset="77"/>
              </a:defRPr>
            </a:lvl5pPr>
          </a:lstStyle>
          <a:p>
            <a:pPr lvl="0"/>
            <a:r>
              <a:rPr lang="en-US"/>
              <a:t>Important Point 3</a:t>
            </a:r>
          </a:p>
        </p:txBody>
      </p:sp>
      <p:sp>
        <p:nvSpPr>
          <p:cNvPr id="27" name="Text Placeholder 7">
            <a:extLst>
              <a:ext uri="{FF2B5EF4-FFF2-40B4-BE49-F238E27FC236}">
                <a16:creationId xmlns:a16="http://schemas.microsoft.com/office/drawing/2014/main" id="{2607F9DA-144B-72B4-B598-33C0BEE2A9EF}"/>
              </a:ext>
            </a:extLst>
          </p:cNvPr>
          <p:cNvSpPr>
            <a:spLocks noGrp="1"/>
          </p:cNvSpPr>
          <p:nvPr>
            <p:ph type="body" sz="quarter" idx="13" hasCustomPrompt="1"/>
          </p:nvPr>
        </p:nvSpPr>
        <p:spPr>
          <a:xfrm>
            <a:off x="8400256" y="2850969"/>
            <a:ext cx="3409090" cy="1154191"/>
          </a:xfrm>
          <a:prstGeom prst="rect">
            <a:avLst/>
          </a:prstGeom>
        </p:spPr>
        <p:txBody>
          <a:bodyPr anchor="ctr">
            <a:noAutofit/>
          </a:bodyPr>
          <a:lstStyle>
            <a:lvl1pPr marL="0" indent="0">
              <a:lnSpc>
                <a:spcPct val="100000"/>
              </a:lnSpc>
              <a:buNone/>
              <a:defRPr sz="2000" b="1">
                <a:solidFill>
                  <a:schemeClr val="bg1"/>
                </a:solidFill>
                <a:latin typeface="D2L Sans" pitchFamily="2" charset="77"/>
              </a:defRPr>
            </a:lvl1pPr>
            <a:lvl2pPr>
              <a:defRPr sz="4400">
                <a:latin typeface="Stanley Regular" panose="02050506080406020003" pitchFamily="18" charset="77"/>
              </a:defRPr>
            </a:lvl2pPr>
            <a:lvl3pPr>
              <a:defRPr sz="4000">
                <a:latin typeface="Stanley Regular" panose="02050506080406020003" pitchFamily="18" charset="77"/>
              </a:defRPr>
            </a:lvl3pPr>
            <a:lvl4pPr>
              <a:defRPr sz="3600">
                <a:latin typeface="Stanley Regular" panose="02050506080406020003" pitchFamily="18" charset="77"/>
              </a:defRPr>
            </a:lvl4pPr>
            <a:lvl5pPr>
              <a:defRPr sz="3600">
                <a:latin typeface="Stanley Regular" panose="02050506080406020003" pitchFamily="18" charset="77"/>
              </a:defRPr>
            </a:lvl5pPr>
          </a:lstStyle>
          <a:p>
            <a:pPr lvl="0"/>
            <a:r>
              <a:rPr lang="en-US"/>
              <a:t>Important Point 2</a:t>
            </a:r>
          </a:p>
        </p:txBody>
      </p:sp>
      <p:sp>
        <p:nvSpPr>
          <p:cNvPr id="28" name="Text Placeholder 7">
            <a:extLst>
              <a:ext uri="{FF2B5EF4-FFF2-40B4-BE49-F238E27FC236}">
                <a16:creationId xmlns:a16="http://schemas.microsoft.com/office/drawing/2014/main" id="{A81D2E8D-7230-10EA-637F-92F49A643EEC}"/>
              </a:ext>
            </a:extLst>
          </p:cNvPr>
          <p:cNvSpPr>
            <a:spLocks noGrp="1"/>
          </p:cNvSpPr>
          <p:nvPr>
            <p:ph type="body" sz="quarter" idx="14" hasCustomPrompt="1"/>
          </p:nvPr>
        </p:nvSpPr>
        <p:spPr>
          <a:xfrm>
            <a:off x="8400256" y="1034173"/>
            <a:ext cx="3409090" cy="1154191"/>
          </a:xfrm>
          <a:prstGeom prst="rect">
            <a:avLst/>
          </a:prstGeom>
        </p:spPr>
        <p:txBody>
          <a:bodyPr anchor="ctr">
            <a:noAutofit/>
          </a:bodyPr>
          <a:lstStyle>
            <a:lvl1pPr marL="0" indent="0">
              <a:lnSpc>
                <a:spcPct val="100000"/>
              </a:lnSpc>
              <a:buNone/>
              <a:defRPr sz="2000" b="1">
                <a:solidFill>
                  <a:schemeClr val="bg1"/>
                </a:solidFill>
                <a:latin typeface="D2L Sans" pitchFamily="2" charset="77"/>
              </a:defRPr>
            </a:lvl1pPr>
            <a:lvl2pPr>
              <a:defRPr sz="4400">
                <a:latin typeface="Stanley Regular" panose="02050506080406020003" pitchFamily="18" charset="77"/>
              </a:defRPr>
            </a:lvl2pPr>
            <a:lvl3pPr>
              <a:defRPr sz="4000">
                <a:latin typeface="Stanley Regular" panose="02050506080406020003" pitchFamily="18" charset="77"/>
              </a:defRPr>
            </a:lvl3pPr>
            <a:lvl4pPr>
              <a:defRPr sz="3600">
                <a:latin typeface="Stanley Regular" panose="02050506080406020003" pitchFamily="18" charset="77"/>
              </a:defRPr>
            </a:lvl4pPr>
            <a:lvl5pPr>
              <a:defRPr sz="3600">
                <a:latin typeface="Stanley Regular" panose="02050506080406020003" pitchFamily="18" charset="77"/>
              </a:defRPr>
            </a:lvl5pPr>
          </a:lstStyle>
          <a:p>
            <a:pPr lvl="0"/>
            <a:r>
              <a:rPr lang="en-US"/>
              <a:t>Important Point 1</a:t>
            </a:r>
          </a:p>
        </p:txBody>
      </p:sp>
    </p:spTree>
    <p:extLst>
      <p:ext uri="{BB962C8B-B14F-4D97-AF65-F5344CB8AC3E}">
        <p14:creationId xmlns:p14="http://schemas.microsoft.com/office/powerpoint/2010/main" val="1267339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Highlight with Image">
    <p:bg>
      <p:bgPr>
        <a:solidFill>
          <a:schemeClr val="tx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F10D3CE-F3A2-A9A5-B16B-9B644F368BEE}"/>
              </a:ext>
            </a:extLst>
          </p:cNvPr>
          <p:cNvSpPr/>
          <p:nvPr userDrawn="1"/>
        </p:nvSpPr>
        <p:spPr>
          <a:xfrm>
            <a:off x="4181042" y="300847"/>
            <a:ext cx="3985154" cy="3926383"/>
          </a:xfrm>
          <a:prstGeom prst="ellipse">
            <a:avLst/>
          </a:prstGeom>
          <a:noFill/>
          <a:ln w="25400">
            <a:solidFill>
              <a:srgbClr val="E6EBF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BF7D5ECF-CD15-B0B6-3CDB-509E5096FD2C}"/>
              </a:ext>
            </a:extLst>
          </p:cNvPr>
          <p:cNvSpPr/>
          <p:nvPr userDrawn="1"/>
        </p:nvSpPr>
        <p:spPr>
          <a:xfrm>
            <a:off x="4304561" y="511030"/>
            <a:ext cx="3738117" cy="35878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9">
            <a:extLst>
              <a:ext uri="{FF2B5EF4-FFF2-40B4-BE49-F238E27FC236}">
                <a16:creationId xmlns:a16="http://schemas.microsoft.com/office/drawing/2014/main" id="{ECBF204B-B866-1E9A-923E-F74A60F83005}"/>
              </a:ext>
            </a:extLst>
          </p:cNvPr>
          <p:cNvSpPr/>
          <p:nvPr userDrawn="1"/>
        </p:nvSpPr>
        <p:spPr>
          <a:xfrm>
            <a:off x="0" y="0"/>
            <a:ext cx="12192000" cy="211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pic>
        <p:nvPicPr>
          <p:cNvPr id="19" name="Graphic 18">
            <a:extLst>
              <a:ext uri="{FF2B5EF4-FFF2-40B4-BE49-F238E27FC236}">
                <a16:creationId xmlns:a16="http://schemas.microsoft.com/office/drawing/2014/main" id="{A5601D09-D59D-6445-9163-030044C53A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1360"/>
            <a:ext cx="615616" cy="247956"/>
          </a:xfrm>
          <a:prstGeom prst="rect">
            <a:avLst/>
          </a:prstGeom>
        </p:spPr>
      </p:pic>
      <p:sp>
        <p:nvSpPr>
          <p:cNvPr id="23" name="Rectangle 22">
            <a:extLst>
              <a:ext uri="{FF2B5EF4-FFF2-40B4-BE49-F238E27FC236}">
                <a16:creationId xmlns:a16="http://schemas.microsoft.com/office/drawing/2014/main" id="{8891FCEB-FEB0-B445-9E1B-B0554F1C3DBD}"/>
              </a:ext>
            </a:extLst>
          </p:cNvPr>
          <p:cNvSpPr/>
          <p:nvPr userDrawn="1"/>
        </p:nvSpPr>
        <p:spPr>
          <a:xfrm>
            <a:off x="0" y="2122886"/>
            <a:ext cx="12192000" cy="188913"/>
          </a:xfrm>
          <a:prstGeom prst="rect">
            <a:avLst/>
          </a:prstGeom>
          <a:solidFill>
            <a:srgbClr val="34E82A"/>
          </a:solidFill>
          <a:ln>
            <a:solidFill>
              <a:srgbClr val="34E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5E12"/>
              </a:solidFill>
            </a:endParaRPr>
          </a:p>
        </p:txBody>
      </p:sp>
      <p:sp>
        <p:nvSpPr>
          <p:cNvPr id="10" name="Rectangle 9">
            <a:extLst>
              <a:ext uri="{FF2B5EF4-FFF2-40B4-BE49-F238E27FC236}">
                <a16:creationId xmlns:a16="http://schemas.microsoft.com/office/drawing/2014/main" id="{2F3AC9DB-83DD-3C66-1E50-9034A72CD30E}"/>
              </a:ext>
            </a:extLst>
          </p:cNvPr>
          <p:cNvSpPr/>
          <p:nvPr userDrawn="1"/>
        </p:nvSpPr>
        <p:spPr>
          <a:xfrm>
            <a:off x="10671214" y="6597352"/>
            <a:ext cx="1138132" cy="123111"/>
          </a:xfrm>
          <a:prstGeom prst="rect">
            <a:avLst/>
          </a:prstGeom>
        </p:spPr>
        <p:txBody>
          <a:bodyPr wrap="none" lIns="0" tIns="0" rIns="0" bIns="0">
            <a:spAutoFit/>
          </a:bodyPr>
          <a:lstStyle/>
          <a:p>
            <a:pPr algn="r"/>
            <a:r>
              <a:rPr lang="en-US" sz="800">
                <a:solidFill>
                  <a:schemeClr val="tx1">
                    <a:alpha val="20000"/>
                  </a:schemeClr>
                </a:solidFill>
                <a:latin typeface="D2L Sans" pitchFamily="2" charset="77"/>
                <a:cs typeface="Arial" panose="020B0604020202020204" pitchFamily="34" charset="0"/>
              </a:rPr>
              <a:t>© </a:t>
            </a:r>
            <a:r>
              <a:rPr lang="en-US" sz="800" b="0" i="0">
                <a:solidFill>
                  <a:schemeClr val="tx1">
                    <a:alpha val="20000"/>
                  </a:schemeClr>
                </a:solidFill>
                <a:latin typeface="D2L Sans" pitchFamily="2" charset="77"/>
              </a:rPr>
              <a:t>2022 D2L Corporation</a:t>
            </a:r>
          </a:p>
        </p:txBody>
      </p:sp>
      <p:sp>
        <p:nvSpPr>
          <p:cNvPr id="11" name="Rectangle 10">
            <a:extLst>
              <a:ext uri="{FF2B5EF4-FFF2-40B4-BE49-F238E27FC236}">
                <a16:creationId xmlns:a16="http://schemas.microsoft.com/office/drawing/2014/main" id="{5E205302-A603-FE64-60A6-77373B919CC3}"/>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chemeClr val="tx1">
                    <a:alpha val="20000"/>
                  </a:schemeClr>
                </a:solidFill>
                <a:latin typeface="D2L Sans Black" pitchFamily="2" charset="77"/>
              </a:rPr>
              <a:t>D2L.com</a:t>
            </a:r>
          </a:p>
        </p:txBody>
      </p:sp>
      <p:sp>
        <p:nvSpPr>
          <p:cNvPr id="16" name="Title 1">
            <a:extLst>
              <a:ext uri="{FF2B5EF4-FFF2-40B4-BE49-F238E27FC236}">
                <a16:creationId xmlns:a16="http://schemas.microsoft.com/office/drawing/2014/main" id="{436835C7-E97B-3C82-77AA-ADA467D31D75}"/>
              </a:ext>
            </a:extLst>
          </p:cNvPr>
          <p:cNvSpPr>
            <a:spLocks noGrp="1"/>
          </p:cNvSpPr>
          <p:nvPr>
            <p:ph type="title" hasCustomPrompt="1"/>
          </p:nvPr>
        </p:nvSpPr>
        <p:spPr>
          <a:xfrm>
            <a:off x="769182" y="348684"/>
            <a:ext cx="10653636" cy="1464830"/>
          </a:xfrm>
          <a:prstGeom prst="rect">
            <a:avLst/>
          </a:prstGeom>
        </p:spPr>
        <p:txBody>
          <a:bodyPr lIns="0" bIns="0" anchor="b"/>
          <a:lstStyle>
            <a:lvl1pPr algn="ctr">
              <a:defRPr sz="4400" b="0" i="0">
                <a:solidFill>
                  <a:schemeClr val="tx1"/>
                </a:solidFill>
                <a:latin typeface="Times New Roman" panose="02020603050405020304" pitchFamily="18" charset="0"/>
              </a:defRPr>
            </a:lvl1pPr>
          </a:lstStyle>
          <a:p>
            <a:r>
              <a:rPr lang="en-US"/>
              <a:t>Header Goes Here</a:t>
            </a:r>
          </a:p>
        </p:txBody>
      </p:sp>
      <p:sp>
        <p:nvSpPr>
          <p:cNvPr id="15" name="Text Placeholder 7">
            <a:extLst>
              <a:ext uri="{FF2B5EF4-FFF2-40B4-BE49-F238E27FC236}">
                <a16:creationId xmlns:a16="http://schemas.microsoft.com/office/drawing/2014/main" id="{CE71A776-CD3F-19EE-128D-94F5E10556AA}"/>
              </a:ext>
            </a:extLst>
          </p:cNvPr>
          <p:cNvSpPr>
            <a:spLocks noGrp="1"/>
          </p:cNvSpPr>
          <p:nvPr>
            <p:ph type="body" sz="quarter" idx="15" hasCustomPrompt="1"/>
          </p:nvPr>
        </p:nvSpPr>
        <p:spPr>
          <a:xfrm>
            <a:off x="4469074" y="2551490"/>
            <a:ext cx="3409090" cy="1154191"/>
          </a:xfrm>
          <a:prstGeom prst="rect">
            <a:avLst/>
          </a:prstGeom>
        </p:spPr>
        <p:txBody>
          <a:bodyPr anchor="ctr">
            <a:noAutofit/>
          </a:bodyPr>
          <a:lstStyle>
            <a:lvl1pPr marL="0" indent="0" algn="ctr">
              <a:lnSpc>
                <a:spcPct val="100000"/>
              </a:lnSpc>
              <a:buNone/>
              <a:defRPr sz="2400" b="0">
                <a:solidFill>
                  <a:schemeClr val="tx1"/>
                </a:solidFill>
                <a:latin typeface="D2L Sans" pitchFamily="2" charset="77"/>
              </a:defRPr>
            </a:lvl1pPr>
            <a:lvl2pPr>
              <a:defRPr sz="4400">
                <a:latin typeface="Stanley Regular" panose="02050506080406020003" pitchFamily="18" charset="77"/>
              </a:defRPr>
            </a:lvl2pPr>
            <a:lvl3pPr>
              <a:defRPr sz="4000">
                <a:latin typeface="Stanley Regular" panose="02050506080406020003" pitchFamily="18" charset="77"/>
              </a:defRPr>
            </a:lvl3pPr>
            <a:lvl4pPr>
              <a:defRPr sz="3600">
                <a:latin typeface="Stanley Regular" panose="02050506080406020003" pitchFamily="18" charset="77"/>
              </a:defRPr>
            </a:lvl4pPr>
            <a:lvl5pPr>
              <a:defRPr sz="3600">
                <a:latin typeface="Stanley Regular" panose="02050506080406020003" pitchFamily="18" charset="77"/>
              </a:defRPr>
            </a:lvl5pPr>
          </a:lstStyle>
          <a:p>
            <a:pPr lvl="0"/>
            <a:r>
              <a:rPr lang="en-US"/>
              <a:t>Sub Header</a:t>
            </a:r>
          </a:p>
        </p:txBody>
      </p:sp>
    </p:spTree>
    <p:extLst>
      <p:ext uri="{BB962C8B-B14F-4D97-AF65-F5344CB8AC3E}">
        <p14:creationId xmlns:p14="http://schemas.microsoft.com/office/powerpoint/2010/main" val="1087769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2308BDD-D1C8-304F-924D-0ADD13DE270E}"/>
              </a:ext>
            </a:extLst>
          </p:cNvPr>
          <p:cNvSpPr>
            <a:spLocks noGrp="1"/>
          </p:cNvSpPr>
          <p:nvPr>
            <p:ph type="body" sz="quarter" idx="10" hasCustomPrompt="1"/>
          </p:nvPr>
        </p:nvSpPr>
        <p:spPr>
          <a:xfrm>
            <a:off x="2063552" y="2042917"/>
            <a:ext cx="7920880" cy="2772166"/>
          </a:xfrm>
          <a:prstGeom prst="rect">
            <a:avLst/>
          </a:prstGeom>
        </p:spPr>
        <p:txBody>
          <a:bodyPr>
            <a:noAutofit/>
          </a:bodyPr>
          <a:lstStyle>
            <a:lvl1pPr marL="0" indent="0">
              <a:lnSpc>
                <a:spcPct val="100000"/>
              </a:lnSpc>
              <a:buNone/>
              <a:defRPr sz="5400">
                <a:latin typeface="D2L Sans" pitchFamily="2" charset="77"/>
              </a:defRPr>
            </a:lvl1pPr>
            <a:lvl2pPr>
              <a:defRPr sz="4400">
                <a:latin typeface="Stanley Regular" panose="02050506080406020003" pitchFamily="18" charset="77"/>
              </a:defRPr>
            </a:lvl2pPr>
            <a:lvl3pPr>
              <a:defRPr sz="4000">
                <a:latin typeface="Stanley Regular" panose="02050506080406020003" pitchFamily="18" charset="77"/>
              </a:defRPr>
            </a:lvl3pPr>
            <a:lvl4pPr>
              <a:defRPr sz="3600">
                <a:latin typeface="Stanley Regular" panose="02050506080406020003" pitchFamily="18" charset="77"/>
              </a:defRPr>
            </a:lvl4pPr>
            <a:lvl5pPr>
              <a:defRPr sz="3600">
                <a:latin typeface="Stanley Regular" panose="02050506080406020003" pitchFamily="18" charset="77"/>
              </a:defRPr>
            </a:lvl5pPr>
          </a:lstStyle>
          <a:p>
            <a:pPr lvl="0"/>
            <a:r>
              <a:rPr lang="en-US"/>
              <a:t>Example of quote or highlight that you want </a:t>
            </a:r>
            <a:br>
              <a:rPr lang="en-US"/>
            </a:br>
            <a:r>
              <a:rPr lang="en-US"/>
              <a:t>to show on a single slide.</a:t>
            </a:r>
          </a:p>
        </p:txBody>
      </p:sp>
      <p:pic>
        <p:nvPicPr>
          <p:cNvPr id="10" name="Graphic 9">
            <a:extLst>
              <a:ext uri="{FF2B5EF4-FFF2-40B4-BE49-F238E27FC236}">
                <a16:creationId xmlns:a16="http://schemas.microsoft.com/office/drawing/2014/main" id="{BB14617F-E4C7-B742-A23E-E6421E0285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4794"/>
            <a:ext cx="615616" cy="247956"/>
          </a:xfrm>
          <a:prstGeom prst="rect">
            <a:avLst/>
          </a:prstGeom>
        </p:spPr>
      </p:pic>
      <p:sp>
        <p:nvSpPr>
          <p:cNvPr id="7" name="Rectangle 6">
            <a:extLst>
              <a:ext uri="{FF2B5EF4-FFF2-40B4-BE49-F238E27FC236}">
                <a16:creationId xmlns:a16="http://schemas.microsoft.com/office/drawing/2014/main" id="{0BE461AD-2310-B222-FC74-53DA46B20E76}"/>
              </a:ext>
            </a:extLst>
          </p:cNvPr>
          <p:cNvSpPr/>
          <p:nvPr userDrawn="1"/>
        </p:nvSpPr>
        <p:spPr>
          <a:xfrm>
            <a:off x="10663198" y="6597352"/>
            <a:ext cx="1146148" cy="123111"/>
          </a:xfrm>
          <a:prstGeom prst="rect">
            <a:avLst/>
          </a:prstGeom>
        </p:spPr>
        <p:txBody>
          <a:bodyPr wrap="none" lIns="0" tIns="0" rIns="0" bIns="0">
            <a:spAutoFit/>
          </a:bodyPr>
          <a:lstStyle/>
          <a:p>
            <a:pPr algn="r"/>
            <a:r>
              <a:rPr lang="en-US" sz="800">
                <a:solidFill>
                  <a:schemeClr val="tx1">
                    <a:alpha val="20000"/>
                  </a:schemeClr>
                </a:solidFill>
                <a:latin typeface="D2L Sans" pitchFamily="2" charset="77"/>
                <a:cs typeface="Arial" panose="020B0604020202020204" pitchFamily="34" charset="0"/>
              </a:rPr>
              <a:t>© </a:t>
            </a:r>
            <a:r>
              <a:rPr lang="en-US" sz="800" b="0" i="0">
                <a:solidFill>
                  <a:schemeClr val="tx1">
                    <a:alpha val="20000"/>
                  </a:schemeClr>
                </a:solidFill>
                <a:latin typeface="D2L Sans" pitchFamily="2" charset="77"/>
              </a:rPr>
              <a:t>2025 D2L Corporation</a:t>
            </a:r>
          </a:p>
        </p:txBody>
      </p:sp>
      <p:sp>
        <p:nvSpPr>
          <p:cNvPr id="9" name="Rectangle 8">
            <a:extLst>
              <a:ext uri="{FF2B5EF4-FFF2-40B4-BE49-F238E27FC236}">
                <a16:creationId xmlns:a16="http://schemas.microsoft.com/office/drawing/2014/main" id="{E602857C-D411-FA47-42EB-0F07C29B5D88}"/>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chemeClr val="tx1">
                    <a:alpha val="20000"/>
                  </a:schemeClr>
                </a:solidFill>
                <a:latin typeface="D2L Sans Black" pitchFamily="2" charset="77"/>
              </a:rPr>
              <a:t>D2L.com</a:t>
            </a:r>
          </a:p>
        </p:txBody>
      </p:sp>
    </p:spTree>
    <p:extLst>
      <p:ext uri="{BB962C8B-B14F-4D97-AF65-F5344CB8AC3E}">
        <p14:creationId xmlns:p14="http://schemas.microsoft.com/office/powerpoint/2010/main" val="145245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white">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C3BBB18-C4E0-2B42-A251-AE5B3861BD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1360"/>
            <a:ext cx="615616" cy="247956"/>
          </a:xfrm>
          <a:prstGeom prst="rect">
            <a:avLst/>
          </a:prstGeom>
        </p:spPr>
      </p:pic>
      <p:sp>
        <p:nvSpPr>
          <p:cNvPr id="5" name="Rectangle 4">
            <a:extLst>
              <a:ext uri="{FF2B5EF4-FFF2-40B4-BE49-F238E27FC236}">
                <a16:creationId xmlns:a16="http://schemas.microsoft.com/office/drawing/2014/main" id="{28136D85-426C-F08A-F6A3-BF2FE95DC9F0}"/>
              </a:ext>
            </a:extLst>
          </p:cNvPr>
          <p:cNvSpPr/>
          <p:nvPr userDrawn="1"/>
        </p:nvSpPr>
        <p:spPr>
          <a:xfrm>
            <a:off x="10668007" y="6611690"/>
            <a:ext cx="1141339" cy="123111"/>
          </a:xfrm>
          <a:prstGeom prst="rect">
            <a:avLst/>
          </a:prstGeom>
        </p:spPr>
        <p:txBody>
          <a:bodyPr wrap="none" lIns="0" tIns="0" rIns="0" bIns="0">
            <a:spAutoFit/>
          </a:bodyPr>
          <a:lstStyle/>
          <a:p>
            <a:pPr algn="r"/>
            <a:r>
              <a:rPr lang="en-US" sz="800">
                <a:solidFill>
                  <a:srgbClr val="E6EBF5"/>
                </a:solidFill>
                <a:latin typeface="D2L Sans" pitchFamily="2" charset="77"/>
                <a:cs typeface="Arial" panose="020B0604020202020204" pitchFamily="34" charset="0"/>
              </a:rPr>
              <a:t>© </a:t>
            </a:r>
            <a:r>
              <a:rPr lang="en-US" sz="800" b="0" i="0">
                <a:solidFill>
                  <a:srgbClr val="E6EBF5"/>
                </a:solidFill>
                <a:latin typeface="D2L Sans" pitchFamily="2" charset="77"/>
              </a:rPr>
              <a:t>2025 D2L Corporation</a:t>
            </a:r>
          </a:p>
        </p:txBody>
      </p:sp>
      <p:sp>
        <p:nvSpPr>
          <p:cNvPr id="6" name="Rectangle 5">
            <a:extLst>
              <a:ext uri="{FF2B5EF4-FFF2-40B4-BE49-F238E27FC236}">
                <a16:creationId xmlns:a16="http://schemas.microsoft.com/office/drawing/2014/main" id="{0ADC81C8-1760-24F5-316B-15BE389B39A0}"/>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rgbClr val="E6EBF5"/>
                </a:solidFill>
                <a:latin typeface="D2L Sans Black" pitchFamily="2" charset="77"/>
              </a:rPr>
              <a:t>D2L.com</a:t>
            </a:r>
          </a:p>
        </p:txBody>
      </p:sp>
    </p:spTree>
    <p:extLst>
      <p:ext uri="{BB962C8B-B14F-4D97-AF65-F5344CB8AC3E}">
        <p14:creationId xmlns:p14="http://schemas.microsoft.com/office/powerpoint/2010/main" val="1240608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 white - Internal Confidential">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C3BBB18-C4E0-2B42-A251-AE5B3861BD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1360"/>
            <a:ext cx="615616" cy="247956"/>
          </a:xfrm>
          <a:prstGeom prst="rect">
            <a:avLst/>
          </a:prstGeom>
        </p:spPr>
      </p:pic>
      <p:sp>
        <p:nvSpPr>
          <p:cNvPr id="6" name="Rectangle 5">
            <a:extLst>
              <a:ext uri="{FF2B5EF4-FFF2-40B4-BE49-F238E27FC236}">
                <a16:creationId xmlns:a16="http://schemas.microsoft.com/office/drawing/2014/main" id="{0ADC81C8-1760-24F5-316B-15BE389B39A0}"/>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rgbClr val="E6EBF5"/>
                </a:solidFill>
                <a:latin typeface="D2L Sans Black" pitchFamily="2" charset="77"/>
              </a:rPr>
              <a:t>D2L.com</a:t>
            </a:r>
          </a:p>
        </p:txBody>
      </p:sp>
      <p:sp>
        <p:nvSpPr>
          <p:cNvPr id="2" name="Rectangle 1">
            <a:extLst>
              <a:ext uri="{FF2B5EF4-FFF2-40B4-BE49-F238E27FC236}">
                <a16:creationId xmlns:a16="http://schemas.microsoft.com/office/drawing/2014/main" id="{44538B80-583C-BEF1-D40C-DBB70BDE00AB}"/>
              </a:ext>
            </a:extLst>
          </p:cNvPr>
          <p:cNvSpPr/>
          <p:nvPr userDrawn="1"/>
        </p:nvSpPr>
        <p:spPr>
          <a:xfrm>
            <a:off x="5100535" y="6355428"/>
            <a:ext cx="1990930" cy="123111"/>
          </a:xfrm>
          <a:prstGeom prst="rect">
            <a:avLst/>
          </a:prstGeom>
        </p:spPr>
        <p:txBody>
          <a:bodyPr wrap="none" lIns="0" tIns="0" rIns="0" bIns="0">
            <a:spAutoFit/>
          </a:bodyPr>
          <a:lstStyle/>
          <a:p>
            <a:pPr algn="r"/>
            <a:r>
              <a:rPr lang="en-US" sz="800">
                <a:solidFill>
                  <a:srgbClr val="E6EBF5"/>
                </a:solidFill>
                <a:latin typeface="D2L Sans" pitchFamily="2" charset="77"/>
                <a:cs typeface="Arial" panose="020B0604020202020204" pitchFamily="34" charset="0"/>
              </a:rPr>
              <a:t>D2L Confidential | © </a:t>
            </a:r>
            <a:r>
              <a:rPr lang="en-US" sz="800" b="0" i="0">
                <a:solidFill>
                  <a:srgbClr val="E6EBF5"/>
                </a:solidFill>
                <a:latin typeface="D2L Sans" pitchFamily="2" charset="77"/>
              </a:rPr>
              <a:t>2025 D2L Corporation</a:t>
            </a:r>
          </a:p>
        </p:txBody>
      </p:sp>
    </p:spTree>
    <p:extLst>
      <p:ext uri="{BB962C8B-B14F-4D97-AF65-F5344CB8AC3E}">
        <p14:creationId xmlns:p14="http://schemas.microsoft.com/office/powerpoint/2010/main" val="3713051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 white">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C3BBB18-C4E0-2B42-A251-AE5B3861BD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1360"/>
            <a:ext cx="615616" cy="247956"/>
          </a:xfrm>
          <a:prstGeom prst="rect">
            <a:avLst/>
          </a:prstGeom>
        </p:spPr>
      </p:pic>
      <p:sp>
        <p:nvSpPr>
          <p:cNvPr id="5" name="Google Shape;2615;p504">
            <a:extLst>
              <a:ext uri="{FF2B5EF4-FFF2-40B4-BE49-F238E27FC236}">
                <a16:creationId xmlns:a16="http://schemas.microsoft.com/office/drawing/2014/main" id="{B2F9A19C-C5C4-C51C-F81F-C8729E91DFF6}"/>
              </a:ext>
            </a:extLst>
          </p:cNvPr>
          <p:cNvSpPr/>
          <p:nvPr userDrawn="1"/>
        </p:nvSpPr>
        <p:spPr>
          <a:xfrm rot="5653296">
            <a:off x="-1155493" y="66236"/>
            <a:ext cx="7660627" cy="6725527"/>
          </a:xfrm>
          <a:prstGeom prst="blockArc">
            <a:avLst>
              <a:gd name="adj1" fmla="val 11521304"/>
              <a:gd name="adj2" fmla="val 20844257"/>
              <a:gd name="adj3" fmla="val 791"/>
            </a:avLst>
          </a:prstGeom>
          <a:solidFill>
            <a:schemeClr val="bg1"/>
          </a:solidFill>
          <a:ln w="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 name="Rectangle 6">
            <a:extLst>
              <a:ext uri="{FF2B5EF4-FFF2-40B4-BE49-F238E27FC236}">
                <a16:creationId xmlns:a16="http://schemas.microsoft.com/office/drawing/2014/main" id="{427AE198-7BD4-D2FA-3677-C9A733799B7C}"/>
              </a:ext>
            </a:extLst>
          </p:cNvPr>
          <p:cNvSpPr/>
          <p:nvPr userDrawn="1"/>
        </p:nvSpPr>
        <p:spPr>
          <a:xfrm>
            <a:off x="10663198" y="6611690"/>
            <a:ext cx="1146148" cy="123111"/>
          </a:xfrm>
          <a:prstGeom prst="rect">
            <a:avLst/>
          </a:prstGeom>
        </p:spPr>
        <p:txBody>
          <a:bodyPr wrap="none" lIns="0" tIns="0" rIns="0" bIns="0">
            <a:spAutoFit/>
          </a:bodyPr>
          <a:lstStyle/>
          <a:p>
            <a:pPr algn="r"/>
            <a:r>
              <a:rPr lang="en-US" sz="800">
                <a:solidFill>
                  <a:srgbClr val="E6EBF5"/>
                </a:solidFill>
                <a:latin typeface="D2L Sans" pitchFamily="2" charset="77"/>
                <a:cs typeface="Arial" panose="020B0604020202020204" pitchFamily="34" charset="0"/>
              </a:rPr>
              <a:t>© </a:t>
            </a:r>
            <a:r>
              <a:rPr lang="en-US" sz="800" b="0" i="0">
                <a:solidFill>
                  <a:srgbClr val="E6EBF5"/>
                </a:solidFill>
                <a:latin typeface="D2L Sans" pitchFamily="2" charset="77"/>
              </a:rPr>
              <a:t>2025 D2L Corporation</a:t>
            </a:r>
          </a:p>
        </p:txBody>
      </p:sp>
      <p:sp>
        <p:nvSpPr>
          <p:cNvPr id="9" name="Rectangle 8">
            <a:extLst>
              <a:ext uri="{FF2B5EF4-FFF2-40B4-BE49-F238E27FC236}">
                <a16:creationId xmlns:a16="http://schemas.microsoft.com/office/drawing/2014/main" id="{EE2BC484-C887-7D90-9D47-69F231B169D3}"/>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rgbClr val="E6EBF5"/>
                </a:solidFill>
                <a:latin typeface="D2L Sans Black" pitchFamily="2" charset="77"/>
              </a:rPr>
              <a:t>D2L.com</a:t>
            </a:r>
          </a:p>
        </p:txBody>
      </p:sp>
    </p:spTree>
    <p:extLst>
      <p:ext uri="{BB962C8B-B14F-4D97-AF65-F5344CB8AC3E}">
        <p14:creationId xmlns:p14="http://schemas.microsoft.com/office/powerpoint/2010/main" val="1000729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512F6D-F3D9-F549-B439-41BDA2B7CACC}"/>
              </a:ext>
            </a:extLst>
          </p:cNvPr>
          <p:cNvSpPr/>
          <p:nvPr userDrawn="1"/>
        </p:nvSpPr>
        <p:spPr>
          <a:xfrm>
            <a:off x="1" y="0"/>
            <a:ext cx="4799855"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F7AB3D3-A88B-5047-AB44-5987211DD1E5}"/>
              </a:ext>
            </a:extLst>
          </p:cNvPr>
          <p:cNvSpPr>
            <a:spLocks noGrp="1"/>
          </p:cNvSpPr>
          <p:nvPr>
            <p:ph type="body" sz="quarter" idx="10" hasCustomPrompt="1"/>
          </p:nvPr>
        </p:nvSpPr>
        <p:spPr>
          <a:xfrm>
            <a:off x="330546" y="1412776"/>
            <a:ext cx="4079773" cy="3014504"/>
          </a:xfrm>
          <a:prstGeom prst="rect">
            <a:avLst/>
          </a:prstGeom>
        </p:spPr>
        <p:txBody>
          <a:bodyPr/>
          <a:lstStyle>
            <a:lvl1pPr marL="0" indent="0">
              <a:buNone/>
              <a:defRPr sz="3200" b="0" i="0">
                <a:latin typeface="Times New Roman" panose="02020603050405020304" pitchFamily="18" charset="0"/>
              </a:defRPr>
            </a:lvl1pPr>
          </a:lstStyle>
          <a:p>
            <a:pPr lvl="0"/>
            <a:r>
              <a:rPr lang="en-US"/>
              <a:t>Quote…</a:t>
            </a:r>
          </a:p>
        </p:txBody>
      </p:sp>
      <p:sp>
        <p:nvSpPr>
          <p:cNvPr id="20" name="Content Placeholder 3">
            <a:extLst>
              <a:ext uri="{FF2B5EF4-FFF2-40B4-BE49-F238E27FC236}">
                <a16:creationId xmlns:a16="http://schemas.microsoft.com/office/drawing/2014/main" id="{D9D0EBD8-8E8C-2A44-805C-BFC2FE92ED0D}"/>
              </a:ext>
            </a:extLst>
          </p:cNvPr>
          <p:cNvSpPr>
            <a:spLocks noGrp="1"/>
          </p:cNvSpPr>
          <p:nvPr>
            <p:ph sz="half" idx="2"/>
          </p:nvPr>
        </p:nvSpPr>
        <p:spPr>
          <a:xfrm>
            <a:off x="5678475" y="2493568"/>
            <a:ext cx="5770964" cy="2951656"/>
          </a:xfrm>
          <a:prstGeom prst="rect">
            <a:avLst/>
          </a:prstGeom>
        </p:spPr>
        <p:txBody>
          <a:bodyPr/>
          <a:lstStyle>
            <a:lvl1pPr>
              <a:defRPr>
                <a:solidFill>
                  <a:schemeClr val="bg1"/>
                </a:solidFill>
                <a:latin typeface="D2L Sans" pitchFamily="2" charset="77"/>
              </a:defRPr>
            </a:lvl1pPr>
            <a:lvl2pPr>
              <a:defRPr>
                <a:solidFill>
                  <a:schemeClr val="bg1"/>
                </a:solidFill>
                <a:latin typeface="D2L Sans" pitchFamily="2" charset="77"/>
              </a:defRPr>
            </a:lvl2pPr>
            <a:lvl3pPr>
              <a:defRPr>
                <a:solidFill>
                  <a:schemeClr val="bg1"/>
                </a:solidFill>
                <a:latin typeface="D2L Sans" pitchFamily="2" charset="77"/>
              </a:defRPr>
            </a:lvl3pPr>
            <a:lvl4pPr>
              <a:defRPr>
                <a:solidFill>
                  <a:schemeClr val="bg1"/>
                </a:solidFill>
                <a:latin typeface="D2L Sans" pitchFamily="2" charset="77"/>
              </a:defRPr>
            </a:lvl4pPr>
            <a:lvl5pPr>
              <a:defRPr>
                <a:solidFill>
                  <a:schemeClr val="bg1"/>
                </a:solidFill>
                <a:latin typeface="D2L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Graphic 26">
            <a:extLst>
              <a:ext uri="{FF2B5EF4-FFF2-40B4-BE49-F238E27FC236}">
                <a16:creationId xmlns:a16="http://schemas.microsoft.com/office/drawing/2014/main" id="{5F8C3269-BD39-7D4F-9DEB-B06F42C338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4794"/>
            <a:ext cx="615616" cy="247956"/>
          </a:xfrm>
          <a:prstGeom prst="rect">
            <a:avLst/>
          </a:prstGeom>
        </p:spPr>
      </p:pic>
      <p:sp>
        <p:nvSpPr>
          <p:cNvPr id="2" name="Rectangle 1">
            <a:extLst>
              <a:ext uri="{FF2B5EF4-FFF2-40B4-BE49-F238E27FC236}">
                <a16:creationId xmlns:a16="http://schemas.microsoft.com/office/drawing/2014/main" id="{74C7D11E-6AC3-E253-A5AB-540682570922}"/>
              </a:ext>
            </a:extLst>
          </p:cNvPr>
          <p:cNvSpPr/>
          <p:nvPr userDrawn="1"/>
        </p:nvSpPr>
        <p:spPr>
          <a:xfrm>
            <a:off x="222135" y="-4764"/>
            <a:ext cx="1069896" cy="2215991"/>
          </a:xfrm>
          <a:prstGeom prst="rect">
            <a:avLst/>
          </a:prstGeom>
        </p:spPr>
        <p:txBody>
          <a:bodyPr wrap="square">
            <a:spAutoFit/>
          </a:bodyPr>
          <a:lstStyle/>
          <a:p>
            <a:pPr lvl="0"/>
            <a:r>
              <a:rPr lang="en-US" sz="13800" b="0" i="0">
                <a:solidFill>
                  <a:schemeClr val="accent1"/>
                </a:solidFill>
                <a:latin typeface="Times New Roman" panose="02020603050405020304" pitchFamily="18" charset="0"/>
              </a:rPr>
              <a:t>“</a:t>
            </a:r>
          </a:p>
        </p:txBody>
      </p:sp>
      <p:sp>
        <p:nvSpPr>
          <p:cNvPr id="12" name="Text Placeholder 2">
            <a:extLst>
              <a:ext uri="{FF2B5EF4-FFF2-40B4-BE49-F238E27FC236}">
                <a16:creationId xmlns:a16="http://schemas.microsoft.com/office/drawing/2014/main" id="{EE41423B-430B-E80F-0510-E4BA63CE0427}"/>
              </a:ext>
            </a:extLst>
          </p:cNvPr>
          <p:cNvSpPr>
            <a:spLocks noGrp="1"/>
          </p:cNvSpPr>
          <p:nvPr>
            <p:ph type="body" sz="quarter" idx="11" hasCustomPrompt="1"/>
          </p:nvPr>
        </p:nvSpPr>
        <p:spPr>
          <a:xfrm>
            <a:off x="330546" y="4667693"/>
            <a:ext cx="4079773" cy="709431"/>
          </a:xfrm>
          <a:prstGeom prst="rect">
            <a:avLst/>
          </a:prstGeom>
        </p:spPr>
        <p:txBody>
          <a:bodyPr/>
          <a:lstStyle>
            <a:lvl1pPr marL="0" indent="0">
              <a:buNone/>
              <a:defRPr sz="1600">
                <a:latin typeface="D2L Sans" pitchFamily="2" charset="77"/>
              </a:defRPr>
            </a:lvl1pPr>
          </a:lstStyle>
          <a:p>
            <a:pPr lvl="0"/>
            <a:r>
              <a:rPr lang="en-US"/>
              <a:t>Name, Title, Organization</a:t>
            </a:r>
          </a:p>
        </p:txBody>
      </p:sp>
      <p:sp>
        <p:nvSpPr>
          <p:cNvPr id="13" name="Title 1">
            <a:extLst>
              <a:ext uri="{FF2B5EF4-FFF2-40B4-BE49-F238E27FC236}">
                <a16:creationId xmlns:a16="http://schemas.microsoft.com/office/drawing/2014/main" id="{4364B27E-0F9A-2B4D-708D-E2091F84405C}"/>
              </a:ext>
            </a:extLst>
          </p:cNvPr>
          <p:cNvSpPr>
            <a:spLocks noGrp="1"/>
          </p:cNvSpPr>
          <p:nvPr>
            <p:ph type="title" hasCustomPrompt="1"/>
          </p:nvPr>
        </p:nvSpPr>
        <p:spPr>
          <a:xfrm>
            <a:off x="5663953" y="1277467"/>
            <a:ext cx="5770964" cy="783696"/>
          </a:xfrm>
          <a:prstGeom prst="rect">
            <a:avLst/>
          </a:prstGeom>
        </p:spPr>
        <p:txBody>
          <a:bodyPr lIns="0" bIns="0" anchor="b"/>
          <a:lstStyle>
            <a:lvl1pPr>
              <a:defRPr b="0" i="0">
                <a:solidFill>
                  <a:schemeClr val="bg1"/>
                </a:solidFill>
                <a:latin typeface="Times New Roman" panose="02020603050405020304" pitchFamily="18" charset="0"/>
              </a:defRPr>
            </a:lvl1pPr>
          </a:lstStyle>
          <a:p>
            <a:r>
              <a:rPr lang="en-US"/>
              <a:t>Header Goes Here</a:t>
            </a:r>
          </a:p>
        </p:txBody>
      </p:sp>
      <p:sp>
        <p:nvSpPr>
          <p:cNvPr id="15" name="Text Placeholder 2">
            <a:extLst>
              <a:ext uri="{FF2B5EF4-FFF2-40B4-BE49-F238E27FC236}">
                <a16:creationId xmlns:a16="http://schemas.microsoft.com/office/drawing/2014/main" id="{AD1EA2AA-32B0-BF4B-B3F8-9F8A32E075F5}"/>
              </a:ext>
            </a:extLst>
          </p:cNvPr>
          <p:cNvSpPr>
            <a:spLocks noGrp="1"/>
          </p:cNvSpPr>
          <p:nvPr>
            <p:ph type="body" sz="quarter" idx="12" hasCustomPrompt="1"/>
          </p:nvPr>
        </p:nvSpPr>
        <p:spPr>
          <a:xfrm>
            <a:off x="7740863" y="5955749"/>
            <a:ext cx="4079773" cy="215444"/>
          </a:xfrm>
          <a:prstGeom prst="rect">
            <a:avLst/>
          </a:prstGeom>
        </p:spPr>
        <p:txBody>
          <a:bodyPr/>
          <a:lstStyle>
            <a:lvl1pPr marL="0" indent="0" algn="r">
              <a:buNone/>
              <a:defRPr sz="1000">
                <a:solidFill>
                  <a:srgbClr val="4D4D4D"/>
                </a:solidFill>
                <a:latin typeface="D2L Sans" pitchFamily="2" charset="77"/>
              </a:defRPr>
            </a:lvl1pPr>
          </a:lstStyle>
          <a:p>
            <a:pPr lvl="0"/>
            <a:r>
              <a:rPr lang="en-US"/>
              <a:t>Source: URL</a:t>
            </a:r>
          </a:p>
        </p:txBody>
      </p:sp>
      <p:sp>
        <p:nvSpPr>
          <p:cNvPr id="14" name="Rectangle 13">
            <a:extLst>
              <a:ext uri="{FF2B5EF4-FFF2-40B4-BE49-F238E27FC236}">
                <a16:creationId xmlns:a16="http://schemas.microsoft.com/office/drawing/2014/main" id="{7E6460E7-F963-F3A4-194E-C8B3B7843BB6}"/>
              </a:ext>
            </a:extLst>
          </p:cNvPr>
          <p:cNvSpPr/>
          <p:nvPr userDrawn="1"/>
        </p:nvSpPr>
        <p:spPr>
          <a:xfrm>
            <a:off x="10663198" y="6611690"/>
            <a:ext cx="1146148" cy="123111"/>
          </a:xfrm>
          <a:prstGeom prst="rect">
            <a:avLst/>
          </a:prstGeom>
        </p:spPr>
        <p:txBody>
          <a:bodyPr wrap="none" lIns="0" tIns="0" rIns="0" bIns="0">
            <a:spAutoFit/>
          </a:bodyPr>
          <a:lstStyle/>
          <a:p>
            <a:pPr algn="r"/>
            <a:r>
              <a:rPr lang="en-US" sz="800">
                <a:solidFill>
                  <a:srgbClr val="E6EBF5"/>
                </a:solidFill>
                <a:latin typeface="D2L Sans" pitchFamily="2" charset="77"/>
                <a:cs typeface="Arial" panose="020B0604020202020204" pitchFamily="34" charset="0"/>
              </a:rPr>
              <a:t>© </a:t>
            </a:r>
            <a:r>
              <a:rPr lang="en-US" sz="800" b="0" i="0">
                <a:solidFill>
                  <a:srgbClr val="E6EBF5"/>
                </a:solidFill>
                <a:latin typeface="D2L Sans" pitchFamily="2" charset="77"/>
              </a:rPr>
              <a:t>2025 D2L Corporation</a:t>
            </a:r>
          </a:p>
        </p:txBody>
      </p:sp>
      <p:sp>
        <p:nvSpPr>
          <p:cNvPr id="16" name="Rectangle 15">
            <a:extLst>
              <a:ext uri="{FF2B5EF4-FFF2-40B4-BE49-F238E27FC236}">
                <a16:creationId xmlns:a16="http://schemas.microsoft.com/office/drawing/2014/main" id="{D9D67DF9-58A3-A193-F9FD-6249F196FD09}"/>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rgbClr val="E6EBF5"/>
                </a:solidFill>
                <a:latin typeface="D2L Sans Black" pitchFamily="2" charset="77"/>
              </a:rPr>
              <a:t>D2L.com</a:t>
            </a:r>
          </a:p>
        </p:txBody>
      </p:sp>
    </p:spTree>
    <p:extLst>
      <p:ext uri="{BB962C8B-B14F-4D97-AF65-F5344CB8AC3E}">
        <p14:creationId xmlns:p14="http://schemas.microsoft.com/office/powerpoint/2010/main" val="401071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F492651-54BF-7046-89AC-F9FF22A85021}"/>
              </a:ext>
            </a:extLst>
          </p:cNvPr>
          <p:cNvPicPr>
            <a:picLocks noChangeAspect="1"/>
          </p:cNvPicPr>
          <p:nvPr userDrawn="1"/>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12192000" cy="2349500"/>
          </a:xfrm>
          <a:prstGeom prst="rect">
            <a:avLst/>
          </a:prstGeom>
          <a:solidFill>
            <a:schemeClr val="tx1"/>
          </a:solidFill>
        </p:spPr>
      </p:pic>
      <p:pic>
        <p:nvPicPr>
          <p:cNvPr id="42" name="Graphic 41">
            <a:extLst>
              <a:ext uri="{FF2B5EF4-FFF2-40B4-BE49-F238E27FC236}">
                <a16:creationId xmlns:a16="http://schemas.microsoft.com/office/drawing/2014/main" id="{700533D5-3BFB-9A4A-9237-028939CB68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364" y="6261360"/>
            <a:ext cx="615616" cy="247956"/>
          </a:xfrm>
          <a:prstGeom prst="rect">
            <a:avLst/>
          </a:prstGeom>
        </p:spPr>
      </p:pic>
      <p:sp>
        <p:nvSpPr>
          <p:cNvPr id="44" name="Rectangle 43">
            <a:extLst>
              <a:ext uri="{FF2B5EF4-FFF2-40B4-BE49-F238E27FC236}">
                <a16:creationId xmlns:a16="http://schemas.microsoft.com/office/drawing/2014/main" id="{D4D19A5B-0C8C-6742-A133-1A8D83FDCF38}"/>
              </a:ext>
            </a:extLst>
          </p:cNvPr>
          <p:cNvSpPr/>
          <p:nvPr userDrawn="1"/>
        </p:nvSpPr>
        <p:spPr>
          <a:xfrm>
            <a:off x="0" y="-1"/>
            <a:ext cx="12192000" cy="188913"/>
          </a:xfrm>
          <a:prstGeom prst="rect">
            <a:avLst/>
          </a:prstGeom>
          <a:solidFill>
            <a:srgbClr val="34E82A"/>
          </a:solidFill>
          <a:ln>
            <a:solidFill>
              <a:srgbClr val="34E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5E12"/>
              </a:solidFill>
            </a:endParaRPr>
          </a:p>
        </p:txBody>
      </p:sp>
      <p:sp>
        <p:nvSpPr>
          <p:cNvPr id="11" name="Rectangle 10">
            <a:extLst>
              <a:ext uri="{FF2B5EF4-FFF2-40B4-BE49-F238E27FC236}">
                <a16:creationId xmlns:a16="http://schemas.microsoft.com/office/drawing/2014/main" id="{F362A8D3-30D0-2CBA-61FB-7B138389BAD7}"/>
              </a:ext>
            </a:extLst>
          </p:cNvPr>
          <p:cNvSpPr/>
          <p:nvPr userDrawn="1"/>
        </p:nvSpPr>
        <p:spPr>
          <a:xfrm>
            <a:off x="10663198" y="6611690"/>
            <a:ext cx="1146148" cy="123111"/>
          </a:xfrm>
          <a:prstGeom prst="rect">
            <a:avLst/>
          </a:prstGeom>
        </p:spPr>
        <p:txBody>
          <a:bodyPr wrap="none" lIns="0" tIns="0" rIns="0" bIns="0">
            <a:spAutoFit/>
          </a:bodyPr>
          <a:lstStyle/>
          <a:p>
            <a:pPr algn="r"/>
            <a:r>
              <a:rPr lang="en-US" sz="800">
                <a:solidFill>
                  <a:srgbClr val="E6EBF5"/>
                </a:solidFill>
                <a:latin typeface="D2L Sans" pitchFamily="2" charset="77"/>
                <a:cs typeface="Arial" panose="020B0604020202020204" pitchFamily="34" charset="0"/>
              </a:rPr>
              <a:t>© </a:t>
            </a:r>
            <a:r>
              <a:rPr lang="en-US" sz="800" b="0" i="0">
                <a:solidFill>
                  <a:srgbClr val="E6EBF5"/>
                </a:solidFill>
                <a:latin typeface="D2L Sans" pitchFamily="2" charset="77"/>
              </a:rPr>
              <a:t>2025 D2L Corporation</a:t>
            </a:r>
          </a:p>
        </p:txBody>
      </p:sp>
      <p:sp>
        <p:nvSpPr>
          <p:cNvPr id="12" name="Rectangle 11">
            <a:extLst>
              <a:ext uri="{FF2B5EF4-FFF2-40B4-BE49-F238E27FC236}">
                <a16:creationId xmlns:a16="http://schemas.microsoft.com/office/drawing/2014/main" id="{7BA84902-5D40-68A8-4454-55B99D64142B}"/>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rgbClr val="E6EBF5"/>
                </a:solidFill>
                <a:latin typeface="D2L Sans Black" pitchFamily="2" charset="77"/>
              </a:rPr>
              <a:t>D2L.com</a:t>
            </a:r>
          </a:p>
        </p:txBody>
      </p:sp>
    </p:spTree>
    <p:extLst>
      <p:ext uri="{BB962C8B-B14F-4D97-AF65-F5344CB8AC3E}">
        <p14:creationId xmlns:p14="http://schemas.microsoft.com/office/powerpoint/2010/main" val="3101768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3">
    <p:bg>
      <p:bgPr>
        <a:solidFill>
          <a:schemeClr val="tx1"/>
        </a:solidFill>
        <a:effectLst/>
      </p:bgPr>
    </p:bg>
    <p:spTree>
      <p:nvGrpSpPr>
        <p:cNvPr id="1" name=""/>
        <p:cNvGrpSpPr/>
        <p:nvPr/>
      </p:nvGrpSpPr>
      <p:grpSpPr>
        <a:xfrm>
          <a:off x="0" y="0"/>
          <a:ext cx="0" cy="0"/>
          <a:chOff x="0" y="0"/>
          <a:chExt cx="0" cy="0"/>
        </a:xfrm>
      </p:grpSpPr>
      <p:pic>
        <p:nvPicPr>
          <p:cNvPr id="5" name="Picture 4" descr="A close up of a tire&#10;&#10;Description automatically generated with low confidence">
            <a:extLst>
              <a:ext uri="{FF2B5EF4-FFF2-40B4-BE49-F238E27FC236}">
                <a16:creationId xmlns:a16="http://schemas.microsoft.com/office/drawing/2014/main" id="{2CF0FBD6-FC6D-CF02-761F-237000468AFC}"/>
              </a:ext>
            </a:extLst>
          </p:cNvPr>
          <p:cNvPicPr>
            <a:picLocks noChangeAspect="1"/>
          </p:cNvPicPr>
          <p:nvPr userDrawn="1"/>
        </p:nvPicPr>
        <p:blipFill rotWithShape="1">
          <a:blip r:embed="rId2"/>
          <a:srcRect l="51354" r="665"/>
          <a:stretch/>
        </p:blipFill>
        <p:spPr>
          <a:xfrm>
            <a:off x="0" y="188910"/>
            <a:ext cx="4799855" cy="6669089"/>
          </a:xfrm>
          <a:prstGeom prst="rect">
            <a:avLst/>
          </a:prstGeom>
        </p:spPr>
      </p:pic>
      <p:sp>
        <p:nvSpPr>
          <p:cNvPr id="3" name="Text Placeholder 2">
            <a:extLst>
              <a:ext uri="{FF2B5EF4-FFF2-40B4-BE49-F238E27FC236}">
                <a16:creationId xmlns:a16="http://schemas.microsoft.com/office/drawing/2014/main" id="{5F7AB3D3-A88B-5047-AB44-5987211DD1E5}"/>
              </a:ext>
            </a:extLst>
          </p:cNvPr>
          <p:cNvSpPr>
            <a:spLocks noGrp="1"/>
          </p:cNvSpPr>
          <p:nvPr>
            <p:ph type="body" sz="quarter" idx="10" hasCustomPrompt="1"/>
          </p:nvPr>
        </p:nvSpPr>
        <p:spPr>
          <a:xfrm>
            <a:off x="6246095" y="908720"/>
            <a:ext cx="4608512" cy="3240360"/>
          </a:xfrm>
          <a:prstGeom prst="rect">
            <a:avLst/>
          </a:prstGeom>
        </p:spPr>
        <p:txBody>
          <a:bodyPr/>
          <a:lstStyle>
            <a:lvl1pPr marL="0" indent="0">
              <a:buNone/>
              <a:defRPr sz="3200" b="0" i="0">
                <a:solidFill>
                  <a:schemeClr val="bg1"/>
                </a:solidFill>
                <a:latin typeface="Times New Roman" panose="02020603050405020304" pitchFamily="18" charset="0"/>
              </a:defRPr>
            </a:lvl1pPr>
          </a:lstStyle>
          <a:p>
            <a:pPr lvl="0"/>
            <a:r>
              <a:rPr lang="en-US"/>
              <a:t>Quote…</a:t>
            </a:r>
          </a:p>
        </p:txBody>
      </p:sp>
      <p:pic>
        <p:nvPicPr>
          <p:cNvPr id="27" name="Graphic 26">
            <a:extLst>
              <a:ext uri="{FF2B5EF4-FFF2-40B4-BE49-F238E27FC236}">
                <a16:creationId xmlns:a16="http://schemas.microsoft.com/office/drawing/2014/main" id="{5F8C3269-BD39-7D4F-9DEB-B06F42C3382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364" y="6264794"/>
            <a:ext cx="615616" cy="247956"/>
          </a:xfrm>
          <a:prstGeom prst="rect">
            <a:avLst/>
          </a:prstGeom>
        </p:spPr>
      </p:pic>
      <p:sp>
        <p:nvSpPr>
          <p:cNvPr id="2" name="Rectangle 1">
            <a:extLst>
              <a:ext uri="{FF2B5EF4-FFF2-40B4-BE49-F238E27FC236}">
                <a16:creationId xmlns:a16="http://schemas.microsoft.com/office/drawing/2014/main" id="{74C7D11E-6AC3-E253-A5AB-540682570922}"/>
              </a:ext>
            </a:extLst>
          </p:cNvPr>
          <p:cNvSpPr/>
          <p:nvPr userDrawn="1"/>
        </p:nvSpPr>
        <p:spPr>
          <a:xfrm>
            <a:off x="5186967" y="332656"/>
            <a:ext cx="1069896" cy="2215991"/>
          </a:xfrm>
          <a:prstGeom prst="rect">
            <a:avLst/>
          </a:prstGeom>
        </p:spPr>
        <p:txBody>
          <a:bodyPr wrap="square">
            <a:spAutoFit/>
          </a:bodyPr>
          <a:lstStyle/>
          <a:p>
            <a:pPr lvl="0"/>
            <a:r>
              <a:rPr lang="en-US" sz="13800" b="0" i="0">
                <a:solidFill>
                  <a:schemeClr val="accent1"/>
                </a:solidFill>
                <a:latin typeface="Times New Roman" panose="02020603050405020304" pitchFamily="18" charset="0"/>
              </a:rPr>
              <a:t>“</a:t>
            </a:r>
          </a:p>
        </p:txBody>
      </p:sp>
      <p:sp>
        <p:nvSpPr>
          <p:cNvPr id="12" name="Text Placeholder 2">
            <a:extLst>
              <a:ext uri="{FF2B5EF4-FFF2-40B4-BE49-F238E27FC236}">
                <a16:creationId xmlns:a16="http://schemas.microsoft.com/office/drawing/2014/main" id="{EE41423B-430B-E80F-0510-E4BA63CE0427}"/>
              </a:ext>
            </a:extLst>
          </p:cNvPr>
          <p:cNvSpPr>
            <a:spLocks noGrp="1"/>
          </p:cNvSpPr>
          <p:nvPr>
            <p:ph type="body" sz="quarter" idx="11" hasCustomPrompt="1"/>
          </p:nvPr>
        </p:nvSpPr>
        <p:spPr>
          <a:xfrm>
            <a:off x="6246096" y="4365104"/>
            <a:ext cx="4608512" cy="551021"/>
          </a:xfrm>
          <a:prstGeom prst="rect">
            <a:avLst/>
          </a:prstGeom>
        </p:spPr>
        <p:txBody>
          <a:bodyPr/>
          <a:lstStyle>
            <a:lvl1pPr marL="0" indent="0">
              <a:buNone/>
              <a:defRPr sz="1600">
                <a:solidFill>
                  <a:schemeClr val="bg1"/>
                </a:solidFill>
                <a:latin typeface="D2L Sans" pitchFamily="2" charset="77"/>
              </a:defRPr>
            </a:lvl1pPr>
          </a:lstStyle>
          <a:p>
            <a:pPr lvl="0"/>
            <a:r>
              <a:rPr lang="en-US"/>
              <a:t>Name, Title, Organization</a:t>
            </a:r>
          </a:p>
        </p:txBody>
      </p:sp>
      <p:sp>
        <p:nvSpPr>
          <p:cNvPr id="11" name="Rectangle 10">
            <a:extLst>
              <a:ext uri="{FF2B5EF4-FFF2-40B4-BE49-F238E27FC236}">
                <a16:creationId xmlns:a16="http://schemas.microsoft.com/office/drawing/2014/main" id="{E7D9F0AB-BC01-CAA2-6B88-7CF228ACAFD1}"/>
              </a:ext>
            </a:extLst>
          </p:cNvPr>
          <p:cNvSpPr/>
          <p:nvPr userDrawn="1"/>
        </p:nvSpPr>
        <p:spPr>
          <a:xfrm>
            <a:off x="0" y="-1"/>
            <a:ext cx="12192000" cy="188913"/>
          </a:xfrm>
          <a:prstGeom prst="rect">
            <a:avLst/>
          </a:prstGeom>
          <a:solidFill>
            <a:srgbClr val="34E82A"/>
          </a:solidFill>
          <a:ln>
            <a:solidFill>
              <a:srgbClr val="34E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5E12"/>
              </a:solidFill>
            </a:endParaRPr>
          </a:p>
        </p:txBody>
      </p:sp>
      <p:sp>
        <p:nvSpPr>
          <p:cNvPr id="14" name="Picture Placeholder 40">
            <a:extLst>
              <a:ext uri="{FF2B5EF4-FFF2-40B4-BE49-F238E27FC236}">
                <a16:creationId xmlns:a16="http://schemas.microsoft.com/office/drawing/2014/main" id="{6C650100-9ED9-46AB-D416-F51591B2D3DF}"/>
              </a:ext>
            </a:extLst>
          </p:cNvPr>
          <p:cNvSpPr>
            <a:spLocks noGrp="1"/>
          </p:cNvSpPr>
          <p:nvPr>
            <p:ph type="pic" sz="quarter" idx="26" hasCustomPrompt="1"/>
          </p:nvPr>
        </p:nvSpPr>
        <p:spPr>
          <a:xfrm>
            <a:off x="-1" y="188912"/>
            <a:ext cx="4799855" cy="6669088"/>
          </a:xfrm>
          <a:prstGeom prst="rect">
            <a:avLst/>
          </a:prstGeom>
          <a:noFill/>
        </p:spPr>
        <p:txBody>
          <a:bodyPr tIns="612000" anchor="ctr" anchorCtr="0">
            <a:normAutofit/>
          </a:bodyPr>
          <a:lstStyle>
            <a:lvl1pPr marL="0" indent="0" algn="ctr">
              <a:buNone/>
              <a:defRPr sz="1200">
                <a:solidFill>
                  <a:schemeClr val="bg1"/>
                </a:solidFill>
                <a:highlight>
                  <a:srgbClr val="00FF00"/>
                </a:highlight>
                <a:latin typeface="D2L Sans" pitchFamily="2" charset="77"/>
              </a:defRPr>
            </a:lvl1pPr>
          </a:lstStyle>
          <a:p>
            <a:r>
              <a:rPr lang="en-US"/>
              <a:t>Click icon to add image</a:t>
            </a:r>
          </a:p>
        </p:txBody>
      </p:sp>
      <p:sp>
        <p:nvSpPr>
          <p:cNvPr id="16" name="Content Placeholder 2">
            <a:extLst>
              <a:ext uri="{FF2B5EF4-FFF2-40B4-BE49-F238E27FC236}">
                <a16:creationId xmlns:a16="http://schemas.microsoft.com/office/drawing/2014/main" id="{83375622-A158-C9F5-35A5-BE958D9A1873}"/>
              </a:ext>
            </a:extLst>
          </p:cNvPr>
          <p:cNvSpPr>
            <a:spLocks noGrp="1"/>
          </p:cNvSpPr>
          <p:nvPr>
            <p:ph sz="half" idx="1" hasCustomPrompt="1"/>
          </p:nvPr>
        </p:nvSpPr>
        <p:spPr>
          <a:xfrm>
            <a:off x="6246094" y="5204080"/>
            <a:ext cx="2016225" cy="916698"/>
          </a:xfrm>
          <a:prstGeom prst="rect">
            <a:avLst/>
          </a:prstGeom>
        </p:spPr>
        <p:txBody>
          <a:bodyPr/>
          <a:lstStyle>
            <a:lvl1pPr marL="0" indent="0">
              <a:buNone/>
              <a:defRPr sz="1200">
                <a:solidFill>
                  <a:schemeClr val="tx1">
                    <a:lumMod val="50000"/>
                  </a:schemeClr>
                </a:solidFill>
                <a:latin typeface="D2L Sans" pitchFamily="2" charset="77"/>
              </a:defRPr>
            </a:lvl1pPr>
            <a:lvl2pPr>
              <a:defRPr sz="1800">
                <a:solidFill>
                  <a:schemeClr val="bg1"/>
                </a:solidFill>
                <a:latin typeface="D2L Sans" pitchFamily="2" charset="77"/>
              </a:defRPr>
            </a:lvl2pPr>
            <a:lvl3pPr>
              <a:defRPr sz="1600">
                <a:solidFill>
                  <a:schemeClr val="bg1"/>
                </a:solidFill>
                <a:latin typeface="D2L Sans" pitchFamily="2" charset="77"/>
              </a:defRPr>
            </a:lvl3pPr>
            <a:lvl4pPr>
              <a:defRPr sz="1400">
                <a:solidFill>
                  <a:schemeClr val="bg1"/>
                </a:solidFill>
                <a:latin typeface="D2L Sans" pitchFamily="2" charset="77"/>
              </a:defRPr>
            </a:lvl4pPr>
            <a:lvl5pPr>
              <a:defRPr sz="1400">
                <a:solidFill>
                  <a:schemeClr val="bg1"/>
                </a:solidFill>
                <a:latin typeface="D2L Sans" pitchFamily="2" charset="77"/>
              </a:defRPr>
            </a:lvl5pPr>
          </a:lstStyle>
          <a:p>
            <a:pPr lvl="0"/>
            <a:r>
              <a:rPr lang="en-US"/>
              <a:t>Click icon to add logo if available</a:t>
            </a:r>
          </a:p>
        </p:txBody>
      </p:sp>
      <p:sp>
        <p:nvSpPr>
          <p:cNvPr id="13" name="Rectangle 12">
            <a:extLst>
              <a:ext uri="{FF2B5EF4-FFF2-40B4-BE49-F238E27FC236}">
                <a16:creationId xmlns:a16="http://schemas.microsoft.com/office/drawing/2014/main" id="{F8309DEB-160A-B4C0-B2A7-BE167FD58CB4}"/>
              </a:ext>
            </a:extLst>
          </p:cNvPr>
          <p:cNvSpPr/>
          <p:nvPr userDrawn="1"/>
        </p:nvSpPr>
        <p:spPr>
          <a:xfrm>
            <a:off x="10663198" y="6611690"/>
            <a:ext cx="1146148" cy="123111"/>
          </a:xfrm>
          <a:prstGeom prst="rect">
            <a:avLst/>
          </a:prstGeom>
        </p:spPr>
        <p:txBody>
          <a:bodyPr wrap="none" lIns="0" tIns="0" rIns="0" bIns="0">
            <a:spAutoFit/>
          </a:bodyPr>
          <a:lstStyle/>
          <a:p>
            <a:pPr algn="r"/>
            <a:r>
              <a:rPr lang="en-US" sz="800">
                <a:solidFill>
                  <a:srgbClr val="E6EBF5"/>
                </a:solidFill>
                <a:latin typeface="D2L Sans" pitchFamily="2" charset="77"/>
                <a:cs typeface="Arial" panose="020B0604020202020204" pitchFamily="34" charset="0"/>
              </a:rPr>
              <a:t>© </a:t>
            </a:r>
            <a:r>
              <a:rPr lang="en-US" sz="800" b="0" i="0">
                <a:solidFill>
                  <a:srgbClr val="E6EBF5"/>
                </a:solidFill>
                <a:latin typeface="D2L Sans" pitchFamily="2" charset="77"/>
              </a:rPr>
              <a:t>2025 D2L Corporation</a:t>
            </a:r>
          </a:p>
        </p:txBody>
      </p:sp>
      <p:sp>
        <p:nvSpPr>
          <p:cNvPr id="15" name="Rectangle 14">
            <a:extLst>
              <a:ext uri="{FF2B5EF4-FFF2-40B4-BE49-F238E27FC236}">
                <a16:creationId xmlns:a16="http://schemas.microsoft.com/office/drawing/2014/main" id="{F667B9EB-2D3E-6A71-269A-825974AADFE6}"/>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rgbClr val="E6EBF5"/>
                </a:solidFill>
                <a:latin typeface="D2L Sans Black" pitchFamily="2" charset="77"/>
              </a:rPr>
              <a:t>D2L.com</a:t>
            </a:r>
          </a:p>
        </p:txBody>
      </p:sp>
    </p:spTree>
    <p:extLst>
      <p:ext uri="{BB962C8B-B14F-4D97-AF65-F5344CB8AC3E}">
        <p14:creationId xmlns:p14="http://schemas.microsoft.com/office/powerpoint/2010/main" val="1506776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ig Quote - Orang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B14617F-E4C7-B742-A23E-E6421E0285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4794"/>
            <a:ext cx="615616" cy="247956"/>
          </a:xfrm>
          <a:prstGeom prst="rect">
            <a:avLst/>
          </a:prstGeom>
        </p:spPr>
      </p:pic>
      <p:sp>
        <p:nvSpPr>
          <p:cNvPr id="7" name="Rectangle 6">
            <a:extLst>
              <a:ext uri="{FF2B5EF4-FFF2-40B4-BE49-F238E27FC236}">
                <a16:creationId xmlns:a16="http://schemas.microsoft.com/office/drawing/2014/main" id="{0BE461AD-2310-B222-FC74-53DA46B20E76}"/>
              </a:ext>
            </a:extLst>
          </p:cNvPr>
          <p:cNvSpPr/>
          <p:nvPr userDrawn="1"/>
        </p:nvSpPr>
        <p:spPr>
          <a:xfrm>
            <a:off x="10785028" y="6597352"/>
            <a:ext cx="1024318" cy="123111"/>
          </a:xfrm>
          <a:prstGeom prst="rect">
            <a:avLst/>
          </a:prstGeom>
        </p:spPr>
        <p:txBody>
          <a:bodyPr wrap="none" lIns="0" tIns="0" rIns="0" bIns="0">
            <a:spAutoFit/>
          </a:bodyPr>
          <a:lstStyle/>
          <a:p>
            <a:pPr algn="r"/>
            <a:r>
              <a:rPr lang="en-US" sz="800">
                <a:solidFill>
                  <a:schemeClr val="tx1">
                    <a:alpha val="20000"/>
                  </a:schemeClr>
                </a:solidFill>
                <a:latin typeface="D2L Sans" pitchFamily="2" charset="77"/>
                <a:cs typeface="Arial" panose="020B0604020202020204" pitchFamily="34" charset="0"/>
              </a:rPr>
              <a:t>© </a:t>
            </a:r>
            <a:r>
              <a:rPr lang="en-US" sz="800">
                <a:solidFill>
                  <a:schemeClr val="tx1">
                    <a:alpha val="20000"/>
                  </a:schemeClr>
                </a:solidFill>
                <a:latin typeface="Satoshi" pitchFamily="2" charset="77"/>
              </a:rPr>
              <a:t>2025 D2L Corporation</a:t>
            </a:r>
          </a:p>
        </p:txBody>
      </p:sp>
      <p:sp>
        <p:nvSpPr>
          <p:cNvPr id="9" name="Rectangle 8">
            <a:extLst>
              <a:ext uri="{FF2B5EF4-FFF2-40B4-BE49-F238E27FC236}">
                <a16:creationId xmlns:a16="http://schemas.microsoft.com/office/drawing/2014/main" id="{E602857C-D411-FA47-42EB-0F07C29B5D88}"/>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chemeClr val="tx1">
                    <a:alpha val="20000"/>
                  </a:schemeClr>
                </a:solidFill>
                <a:latin typeface="D2L Sans Black" pitchFamily="2" charset="77"/>
              </a:rPr>
              <a:t>D2L.com</a:t>
            </a:r>
          </a:p>
        </p:txBody>
      </p:sp>
    </p:spTree>
    <p:extLst>
      <p:ext uri="{BB962C8B-B14F-4D97-AF65-F5344CB8AC3E}">
        <p14:creationId xmlns:p14="http://schemas.microsoft.com/office/powerpoint/2010/main" val="362592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7/18/25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58860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7/18/25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44912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7/18/25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68149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7/18/25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40160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7/18/25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6004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7/18/25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73789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7/18/25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15622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7/18/25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3602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2L Team">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3856F85-1CC3-B949-A32B-37ACA86EA043}"/>
              </a:ext>
            </a:extLst>
          </p:cNvPr>
          <p:cNvSpPr/>
          <p:nvPr userDrawn="1"/>
        </p:nvSpPr>
        <p:spPr>
          <a:xfrm>
            <a:off x="3431704" y="188640"/>
            <a:ext cx="8760296" cy="6669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9" name="Rectangle 8">
            <a:extLst>
              <a:ext uri="{FF2B5EF4-FFF2-40B4-BE49-F238E27FC236}">
                <a16:creationId xmlns:a16="http://schemas.microsoft.com/office/drawing/2014/main" id="{B4223A3C-FE19-A84A-9C6C-1A5B84FA9AD2}"/>
              </a:ext>
            </a:extLst>
          </p:cNvPr>
          <p:cNvSpPr/>
          <p:nvPr userDrawn="1"/>
        </p:nvSpPr>
        <p:spPr>
          <a:xfrm>
            <a:off x="0" y="0"/>
            <a:ext cx="12192000" cy="116632"/>
          </a:xfrm>
          <a:prstGeom prst="rect">
            <a:avLst/>
          </a:prstGeom>
          <a:solidFill>
            <a:srgbClr val="34E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248AA07-9545-9E45-BC83-13EE5A82DF6B}"/>
              </a:ext>
            </a:extLst>
          </p:cNvPr>
          <p:cNvSpPr/>
          <p:nvPr userDrawn="1"/>
        </p:nvSpPr>
        <p:spPr>
          <a:xfrm>
            <a:off x="0" y="-1"/>
            <a:ext cx="12192000" cy="188913"/>
          </a:xfrm>
          <a:prstGeom prst="rect">
            <a:avLst/>
          </a:prstGeom>
          <a:solidFill>
            <a:srgbClr val="34E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9">
            <a:extLst>
              <a:ext uri="{FF2B5EF4-FFF2-40B4-BE49-F238E27FC236}">
                <a16:creationId xmlns:a16="http://schemas.microsoft.com/office/drawing/2014/main" id="{E9C5CB52-CA35-C140-9FC1-F037F46F33EC}"/>
              </a:ext>
            </a:extLst>
          </p:cNvPr>
          <p:cNvSpPr>
            <a:spLocks noGrp="1"/>
          </p:cNvSpPr>
          <p:nvPr>
            <p:ph type="body" sz="quarter" idx="14" hasCustomPrompt="1"/>
          </p:nvPr>
        </p:nvSpPr>
        <p:spPr>
          <a:xfrm>
            <a:off x="4007768" y="2861170"/>
            <a:ext cx="2160000" cy="247190"/>
          </a:xfrm>
          <a:prstGeom prst="rect">
            <a:avLst/>
          </a:prstGeom>
        </p:spPr>
        <p:txBody>
          <a:bodyPr lIns="0" tIns="0" anchor="t">
            <a:normAutofit/>
          </a:bodyPr>
          <a:lstStyle>
            <a:lvl1pPr marL="0" indent="0">
              <a:buNone/>
              <a:defRPr sz="1600" b="1">
                <a:solidFill>
                  <a:schemeClr val="bg1"/>
                </a:solidFill>
                <a:latin typeface="D2L Sans" pitchFamily="2" charset="77"/>
              </a:defRPr>
            </a:lvl1pPr>
          </a:lstStyle>
          <a:p>
            <a:pPr lvl="0"/>
            <a:r>
              <a:rPr lang="en-US"/>
              <a:t>First Last Name</a:t>
            </a:r>
          </a:p>
        </p:txBody>
      </p:sp>
      <p:sp>
        <p:nvSpPr>
          <p:cNvPr id="29" name="Text Placeholder 39">
            <a:extLst>
              <a:ext uri="{FF2B5EF4-FFF2-40B4-BE49-F238E27FC236}">
                <a16:creationId xmlns:a16="http://schemas.microsoft.com/office/drawing/2014/main" id="{92ABD899-FDCC-024C-856E-9743C2BAAE5C}"/>
              </a:ext>
            </a:extLst>
          </p:cNvPr>
          <p:cNvSpPr>
            <a:spLocks noGrp="1"/>
          </p:cNvSpPr>
          <p:nvPr>
            <p:ph type="body" sz="quarter" idx="15" hasCustomPrompt="1"/>
          </p:nvPr>
        </p:nvSpPr>
        <p:spPr>
          <a:xfrm>
            <a:off x="4007768" y="3094864"/>
            <a:ext cx="2160000" cy="334136"/>
          </a:xfrm>
          <a:prstGeom prst="rect">
            <a:avLst/>
          </a:prstGeom>
        </p:spPr>
        <p:txBody>
          <a:bodyPr lIns="0" tIns="0" anchor="t">
            <a:normAutofit/>
          </a:bodyPr>
          <a:lstStyle>
            <a:lvl1pPr marL="0" indent="0">
              <a:buNone/>
              <a:defRPr sz="1400" b="0">
                <a:solidFill>
                  <a:schemeClr val="bg1">
                    <a:lumMod val="75000"/>
                    <a:lumOff val="25000"/>
                  </a:schemeClr>
                </a:solidFill>
                <a:latin typeface="D2L Sans" pitchFamily="2" charset="77"/>
              </a:defRPr>
            </a:lvl1pPr>
          </a:lstStyle>
          <a:p>
            <a:pPr lvl="0"/>
            <a:r>
              <a:rPr lang="en-US"/>
              <a:t>Position</a:t>
            </a:r>
          </a:p>
        </p:txBody>
      </p:sp>
      <p:sp>
        <p:nvSpPr>
          <p:cNvPr id="41" name="Picture Placeholder 40">
            <a:extLst>
              <a:ext uri="{FF2B5EF4-FFF2-40B4-BE49-F238E27FC236}">
                <a16:creationId xmlns:a16="http://schemas.microsoft.com/office/drawing/2014/main" id="{6C4E22DE-66C5-394B-99B7-F195522A9C82}"/>
              </a:ext>
            </a:extLst>
          </p:cNvPr>
          <p:cNvSpPr>
            <a:spLocks noGrp="1"/>
          </p:cNvSpPr>
          <p:nvPr>
            <p:ph type="pic" sz="quarter" idx="26" hasCustomPrompt="1"/>
          </p:nvPr>
        </p:nvSpPr>
        <p:spPr>
          <a:xfrm>
            <a:off x="4007768" y="574584"/>
            <a:ext cx="2160000" cy="2160000"/>
          </a:xfrm>
          <a:prstGeom prst="rect">
            <a:avLst/>
          </a:prstGeom>
          <a:solidFill>
            <a:srgbClr val="F7FAFE"/>
          </a:solidFill>
        </p:spPr>
        <p:txBody>
          <a:bodyPr tIns="612000" anchor="t">
            <a:normAutofit/>
          </a:bodyPr>
          <a:lstStyle>
            <a:lvl1pPr marL="0" indent="0" algn="ctr">
              <a:buNone/>
              <a:defRPr sz="1200">
                <a:solidFill>
                  <a:schemeClr val="tx1">
                    <a:lumMod val="50000"/>
                  </a:schemeClr>
                </a:solidFill>
                <a:latin typeface="D2L Sans" pitchFamily="2" charset="77"/>
              </a:defRPr>
            </a:lvl1pPr>
          </a:lstStyle>
          <a:p>
            <a:r>
              <a:rPr lang="en-US"/>
              <a:t>Click icon to add image</a:t>
            </a:r>
          </a:p>
        </p:txBody>
      </p:sp>
      <p:pic>
        <p:nvPicPr>
          <p:cNvPr id="53" name="Graphic 52">
            <a:extLst>
              <a:ext uri="{FF2B5EF4-FFF2-40B4-BE49-F238E27FC236}">
                <a16:creationId xmlns:a16="http://schemas.microsoft.com/office/drawing/2014/main" id="{6BE5EFB8-8C52-7341-9E91-AFE610E100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4794"/>
            <a:ext cx="615616" cy="247956"/>
          </a:xfrm>
          <a:prstGeom prst="rect">
            <a:avLst/>
          </a:prstGeom>
        </p:spPr>
      </p:pic>
      <p:sp>
        <p:nvSpPr>
          <p:cNvPr id="26" name="Text Placeholder 39">
            <a:extLst>
              <a:ext uri="{FF2B5EF4-FFF2-40B4-BE49-F238E27FC236}">
                <a16:creationId xmlns:a16="http://schemas.microsoft.com/office/drawing/2014/main" id="{A7C0D616-89F7-58E7-5F7A-950AD2D9E8C9}"/>
              </a:ext>
            </a:extLst>
          </p:cNvPr>
          <p:cNvSpPr>
            <a:spLocks noGrp="1"/>
          </p:cNvSpPr>
          <p:nvPr>
            <p:ph type="body" sz="quarter" idx="38" hasCustomPrompt="1"/>
          </p:nvPr>
        </p:nvSpPr>
        <p:spPr>
          <a:xfrm>
            <a:off x="6710414" y="2861170"/>
            <a:ext cx="2160000" cy="247190"/>
          </a:xfrm>
          <a:prstGeom prst="rect">
            <a:avLst/>
          </a:prstGeom>
        </p:spPr>
        <p:txBody>
          <a:bodyPr lIns="0" tIns="0" anchor="t">
            <a:normAutofit/>
          </a:bodyPr>
          <a:lstStyle>
            <a:lvl1pPr marL="0" indent="0">
              <a:buNone/>
              <a:defRPr sz="1600" b="1">
                <a:solidFill>
                  <a:schemeClr val="bg1"/>
                </a:solidFill>
                <a:latin typeface="D2L Sans" pitchFamily="2" charset="77"/>
              </a:defRPr>
            </a:lvl1pPr>
          </a:lstStyle>
          <a:p>
            <a:pPr lvl="0"/>
            <a:r>
              <a:rPr lang="en-US"/>
              <a:t>First Last Name</a:t>
            </a:r>
          </a:p>
        </p:txBody>
      </p:sp>
      <p:sp>
        <p:nvSpPr>
          <p:cNvPr id="27" name="Text Placeholder 39">
            <a:extLst>
              <a:ext uri="{FF2B5EF4-FFF2-40B4-BE49-F238E27FC236}">
                <a16:creationId xmlns:a16="http://schemas.microsoft.com/office/drawing/2014/main" id="{F376CF20-4BFD-66A5-70EE-53BA456B5551}"/>
              </a:ext>
            </a:extLst>
          </p:cNvPr>
          <p:cNvSpPr>
            <a:spLocks noGrp="1"/>
          </p:cNvSpPr>
          <p:nvPr>
            <p:ph type="body" sz="quarter" idx="39" hasCustomPrompt="1"/>
          </p:nvPr>
        </p:nvSpPr>
        <p:spPr>
          <a:xfrm>
            <a:off x="6710414" y="3094864"/>
            <a:ext cx="2160000" cy="334136"/>
          </a:xfrm>
          <a:prstGeom prst="rect">
            <a:avLst/>
          </a:prstGeom>
        </p:spPr>
        <p:txBody>
          <a:bodyPr lIns="0" tIns="0" anchor="t">
            <a:normAutofit/>
          </a:bodyPr>
          <a:lstStyle>
            <a:lvl1pPr marL="0" indent="0">
              <a:buNone/>
              <a:defRPr sz="1400" b="0">
                <a:solidFill>
                  <a:schemeClr val="bg1">
                    <a:lumMod val="75000"/>
                    <a:lumOff val="25000"/>
                  </a:schemeClr>
                </a:solidFill>
                <a:latin typeface="D2L Sans" pitchFamily="2" charset="77"/>
              </a:defRPr>
            </a:lvl1pPr>
          </a:lstStyle>
          <a:p>
            <a:pPr lvl="0"/>
            <a:r>
              <a:rPr lang="en-US"/>
              <a:t>Position</a:t>
            </a:r>
          </a:p>
        </p:txBody>
      </p:sp>
      <p:sp>
        <p:nvSpPr>
          <p:cNvPr id="34" name="Picture Placeholder 40">
            <a:extLst>
              <a:ext uri="{FF2B5EF4-FFF2-40B4-BE49-F238E27FC236}">
                <a16:creationId xmlns:a16="http://schemas.microsoft.com/office/drawing/2014/main" id="{C79271E6-C7B4-4113-5FA0-8F9D64AE5046}"/>
              </a:ext>
            </a:extLst>
          </p:cNvPr>
          <p:cNvSpPr>
            <a:spLocks noGrp="1"/>
          </p:cNvSpPr>
          <p:nvPr>
            <p:ph type="pic" sz="quarter" idx="40" hasCustomPrompt="1"/>
          </p:nvPr>
        </p:nvSpPr>
        <p:spPr>
          <a:xfrm>
            <a:off x="6710414" y="574584"/>
            <a:ext cx="2160000" cy="2160000"/>
          </a:xfrm>
          <a:prstGeom prst="rect">
            <a:avLst/>
          </a:prstGeom>
          <a:solidFill>
            <a:srgbClr val="F7FAFE"/>
          </a:solidFill>
        </p:spPr>
        <p:txBody>
          <a:bodyPr tIns="612000" anchor="t">
            <a:normAutofit/>
          </a:bodyPr>
          <a:lstStyle>
            <a:lvl1pPr marL="0" indent="0" algn="ctr">
              <a:buNone/>
              <a:defRPr sz="1200">
                <a:solidFill>
                  <a:schemeClr val="tx1">
                    <a:lumMod val="50000"/>
                  </a:schemeClr>
                </a:solidFill>
                <a:latin typeface="D2L Sans" pitchFamily="2" charset="77"/>
              </a:defRPr>
            </a:lvl1pPr>
          </a:lstStyle>
          <a:p>
            <a:r>
              <a:rPr lang="en-US"/>
              <a:t>Click icon to add image</a:t>
            </a:r>
          </a:p>
        </p:txBody>
      </p:sp>
      <p:sp>
        <p:nvSpPr>
          <p:cNvPr id="35" name="Text Placeholder 39">
            <a:extLst>
              <a:ext uri="{FF2B5EF4-FFF2-40B4-BE49-F238E27FC236}">
                <a16:creationId xmlns:a16="http://schemas.microsoft.com/office/drawing/2014/main" id="{CDDE2541-5E6B-67B6-D982-12454FA5B293}"/>
              </a:ext>
            </a:extLst>
          </p:cNvPr>
          <p:cNvSpPr>
            <a:spLocks noGrp="1"/>
          </p:cNvSpPr>
          <p:nvPr>
            <p:ph type="body" sz="quarter" idx="41" hasCustomPrompt="1"/>
          </p:nvPr>
        </p:nvSpPr>
        <p:spPr>
          <a:xfrm>
            <a:off x="9413060" y="2861170"/>
            <a:ext cx="2160000" cy="247190"/>
          </a:xfrm>
          <a:prstGeom prst="rect">
            <a:avLst/>
          </a:prstGeom>
        </p:spPr>
        <p:txBody>
          <a:bodyPr lIns="0" tIns="0" anchor="t">
            <a:normAutofit/>
          </a:bodyPr>
          <a:lstStyle>
            <a:lvl1pPr marL="0" indent="0">
              <a:buNone/>
              <a:defRPr sz="1600" b="1">
                <a:solidFill>
                  <a:schemeClr val="bg1"/>
                </a:solidFill>
                <a:latin typeface="D2L Sans" pitchFamily="2" charset="77"/>
              </a:defRPr>
            </a:lvl1pPr>
          </a:lstStyle>
          <a:p>
            <a:pPr lvl="0"/>
            <a:r>
              <a:rPr lang="en-US"/>
              <a:t>First Last Name</a:t>
            </a:r>
          </a:p>
        </p:txBody>
      </p:sp>
      <p:sp>
        <p:nvSpPr>
          <p:cNvPr id="36" name="Text Placeholder 39">
            <a:extLst>
              <a:ext uri="{FF2B5EF4-FFF2-40B4-BE49-F238E27FC236}">
                <a16:creationId xmlns:a16="http://schemas.microsoft.com/office/drawing/2014/main" id="{F18EC6D6-2D50-BAE4-3AF0-1919A0FC3EAD}"/>
              </a:ext>
            </a:extLst>
          </p:cNvPr>
          <p:cNvSpPr>
            <a:spLocks noGrp="1"/>
          </p:cNvSpPr>
          <p:nvPr>
            <p:ph type="body" sz="quarter" idx="42" hasCustomPrompt="1"/>
          </p:nvPr>
        </p:nvSpPr>
        <p:spPr>
          <a:xfrm>
            <a:off x="9413060" y="3094864"/>
            <a:ext cx="2160000" cy="334136"/>
          </a:xfrm>
          <a:prstGeom prst="rect">
            <a:avLst/>
          </a:prstGeom>
        </p:spPr>
        <p:txBody>
          <a:bodyPr lIns="0" tIns="0" anchor="t">
            <a:normAutofit/>
          </a:bodyPr>
          <a:lstStyle>
            <a:lvl1pPr marL="0" indent="0">
              <a:buNone/>
              <a:defRPr sz="1400" b="0">
                <a:solidFill>
                  <a:schemeClr val="bg1">
                    <a:lumMod val="75000"/>
                    <a:lumOff val="25000"/>
                  </a:schemeClr>
                </a:solidFill>
                <a:latin typeface="D2L Sans" pitchFamily="2" charset="77"/>
              </a:defRPr>
            </a:lvl1pPr>
          </a:lstStyle>
          <a:p>
            <a:pPr lvl="0"/>
            <a:r>
              <a:rPr lang="en-US"/>
              <a:t>Position</a:t>
            </a:r>
          </a:p>
        </p:txBody>
      </p:sp>
      <p:sp>
        <p:nvSpPr>
          <p:cNvPr id="37" name="Picture Placeholder 40">
            <a:extLst>
              <a:ext uri="{FF2B5EF4-FFF2-40B4-BE49-F238E27FC236}">
                <a16:creationId xmlns:a16="http://schemas.microsoft.com/office/drawing/2014/main" id="{AFB28835-5E2D-A116-FE13-139293273ECB}"/>
              </a:ext>
            </a:extLst>
          </p:cNvPr>
          <p:cNvSpPr>
            <a:spLocks noGrp="1"/>
          </p:cNvSpPr>
          <p:nvPr>
            <p:ph type="pic" sz="quarter" idx="43" hasCustomPrompt="1"/>
          </p:nvPr>
        </p:nvSpPr>
        <p:spPr>
          <a:xfrm>
            <a:off x="9413060" y="574584"/>
            <a:ext cx="2160000" cy="2160000"/>
          </a:xfrm>
          <a:prstGeom prst="rect">
            <a:avLst/>
          </a:prstGeom>
          <a:solidFill>
            <a:srgbClr val="F7FAFE"/>
          </a:solidFill>
        </p:spPr>
        <p:txBody>
          <a:bodyPr tIns="612000" anchor="t">
            <a:normAutofit/>
          </a:bodyPr>
          <a:lstStyle>
            <a:lvl1pPr marL="0" indent="0" algn="ctr">
              <a:buNone/>
              <a:defRPr sz="1200">
                <a:solidFill>
                  <a:schemeClr val="tx1">
                    <a:lumMod val="50000"/>
                  </a:schemeClr>
                </a:solidFill>
                <a:latin typeface="D2L Sans" pitchFamily="2" charset="77"/>
              </a:defRPr>
            </a:lvl1pPr>
          </a:lstStyle>
          <a:p>
            <a:r>
              <a:rPr lang="en-US"/>
              <a:t>Click icon to add image</a:t>
            </a:r>
          </a:p>
        </p:txBody>
      </p:sp>
      <p:sp>
        <p:nvSpPr>
          <p:cNvPr id="38" name="Text Placeholder 39">
            <a:extLst>
              <a:ext uri="{FF2B5EF4-FFF2-40B4-BE49-F238E27FC236}">
                <a16:creationId xmlns:a16="http://schemas.microsoft.com/office/drawing/2014/main" id="{860B2977-DBAD-2139-56FE-DC13212E72E1}"/>
              </a:ext>
            </a:extLst>
          </p:cNvPr>
          <p:cNvSpPr>
            <a:spLocks noGrp="1"/>
          </p:cNvSpPr>
          <p:nvPr>
            <p:ph type="body" sz="quarter" idx="44" hasCustomPrompt="1"/>
          </p:nvPr>
        </p:nvSpPr>
        <p:spPr>
          <a:xfrm>
            <a:off x="4007768" y="6029522"/>
            <a:ext cx="2160000" cy="247190"/>
          </a:xfrm>
          <a:prstGeom prst="rect">
            <a:avLst/>
          </a:prstGeom>
        </p:spPr>
        <p:txBody>
          <a:bodyPr lIns="0" tIns="0" anchor="t">
            <a:noAutofit/>
          </a:bodyPr>
          <a:lstStyle>
            <a:lvl1pPr marL="0" indent="0">
              <a:buNone/>
              <a:defRPr sz="1500" b="1">
                <a:solidFill>
                  <a:schemeClr val="bg1"/>
                </a:solidFill>
                <a:latin typeface="D2L Sans" pitchFamily="2" charset="77"/>
              </a:defRPr>
            </a:lvl1pPr>
          </a:lstStyle>
          <a:p>
            <a:pPr lvl="0"/>
            <a:r>
              <a:rPr lang="en-US"/>
              <a:t>First Last Name</a:t>
            </a:r>
          </a:p>
        </p:txBody>
      </p:sp>
      <p:sp>
        <p:nvSpPr>
          <p:cNvPr id="39" name="Text Placeholder 39">
            <a:extLst>
              <a:ext uri="{FF2B5EF4-FFF2-40B4-BE49-F238E27FC236}">
                <a16:creationId xmlns:a16="http://schemas.microsoft.com/office/drawing/2014/main" id="{50537734-2260-AD8E-00FD-3523951930E9}"/>
              </a:ext>
            </a:extLst>
          </p:cNvPr>
          <p:cNvSpPr>
            <a:spLocks noGrp="1"/>
          </p:cNvSpPr>
          <p:nvPr>
            <p:ph type="body" sz="quarter" idx="45" hasCustomPrompt="1"/>
          </p:nvPr>
        </p:nvSpPr>
        <p:spPr>
          <a:xfrm>
            <a:off x="4007768" y="6263216"/>
            <a:ext cx="2160000" cy="334136"/>
          </a:xfrm>
          <a:prstGeom prst="rect">
            <a:avLst/>
          </a:prstGeom>
        </p:spPr>
        <p:txBody>
          <a:bodyPr lIns="0" tIns="0" anchor="t">
            <a:normAutofit/>
          </a:bodyPr>
          <a:lstStyle>
            <a:lvl1pPr marL="0" indent="0">
              <a:buNone/>
              <a:defRPr sz="1400" b="0">
                <a:solidFill>
                  <a:schemeClr val="bg1">
                    <a:lumMod val="75000"/>
                    <a:lumOff val="25000"/>
                  </a:schemeClr>
                </a:solidFill>
                <a:latin typeface="D2L Sans" pitchFamily="2" charset="77"/>
              </a:defRPr>
            </a:lvl1pPr>
          </a:lstStyle>
          <a:p>
            <a:pPr lvl="0"/>
            <a:r>
              <a:rPr lang="en-US"/>
              <a:t>Position</a:t>
            </a:r>
          </a:p>
        </p:txBody>
      </p:sp>
      <p:sp>
        <p:nvSpPr>
          <p:cNvPr id="40" name="Picture Placeholder 40">
            <a:extLst>
              <a:ext uri="{FF2B5EF4-FFF2-40B4-BE49-F238E27FC236}">
                <a16:creationId xmlns:a16="http://schemas.microsoft.com/office/drawing/2014/main" id="{BBE5CC23-6A9D-772F-38A9-70A97BF9D8E8}"/>
              </a:ext>
            </a:extLst>
          </p:cNvPr>
          <p:cNvSpPr>
            <a:spLocks noGrp="1"/>
          </p:cNvSpPr>
          <p:nvPr>
            <p:ph type="pic" sz="quarter" idx="46" hasCustomPrompt="1"/>
          </p:nvPr>
        </p:nvSpPr>
        <p:spPr>
          <a:xfrm>
            <a:off x="4007768" y="3714411"/>
            <a:ext cx="2160000" cy="2160000"/>
          </a:xfrm>
          <a:prstGeom prst="rect">
            <a:avLst/>
          </a:prstGeom>
          <a:solidFill>
            <a:srgbClr val="F7FAFE"/>
          </a:solidFill>
        </p:spPr>
        <p:txBody>
          <a:bodyPr tIns="612000" anchor="t">
            <a:normAutofit/>
          </a:bodyPr>
          <a:lstStyle>
            <a:lvl1pPr marL="0" indent="0" algn="ctr">
              <a:buNone/>
              <a:defRPr sz="1200">
                <a:solidFill>
                  <a:schemeClr val="tx1">
                    <a:lumMod val="50000"/>
                  </a:schemeClr>
                </a:solidFill>
                <a:latin typeface="D2L Sans" pitchFamily="2" charset="77"/>
              </a:defRPr>
            </a:lvl1pPr>
          </a:lstStyle>
          <a:p>
            <a:r>
              <a:rPr lang="en-US"/>
              <a:t>Click icon to add image</a:t>
            </a:r>
          </a:p>
        </p:txBody>
      </p:sp>
      <p:sp>
        <p:nvSpPr>
          <p:cNvPr id="54" name="Text Placeholder 39">
            <a:extLst>
              <a:ext uri="{FF2B5EF4-FFF2-40B4-BE49-F238E27FC236}">
                <a16:creationId xmlns:a16="http://schemas.microsoft.com/office/drawing/2014/main" id="{2CAF3630-B827-DE24-03C9-E39D4036B9C7}"/>
              </a:ext>
            </a:extLst>
          </p:cNvPr>
          <p:cNvSpPr>
            <a:spLocks noGrp="1"/>
          </p:cNvSpPr>
          <p:nvPr>
            <p:ph type="body" sz="quarter" idx="47" hasCustomPrompt="1"/>
          </p:nvPr>
        </p:nvSpPr>
        <p:spPr>
          <a:xfrm>
            <a:off x="6710414" y="6029522"/>
            <a:ext cx="2160000" cy="247190"/>
          </a:xfrm>
          <a:prstGeom prst="rect">
            <a:avLst/>
          </a:prstGeom>
        </p:spPr>
        <p:txBody>
          <a:bodyPr lIns="0" tIns="0" anchor="t">
            <a:noAutofit/>
          </a:bodyPr>
          <a:lstStyle>
            <a:lvl1pPr marL="0" indent="0">
              <a:buNone/>
              <a:defRPr sz="1500" b="1">
                <a:solidFill>
                  <a:schemeClr val="bg1"/>
                </a:solidFill>
                <a:latin typeface="D2L Sans" pitchFamily="2" charset="77"/>
              </a:defRPr>
            </a:lvl1pPr>
          </a:lstStyle>
          <a:p>
            <a:pPr lvl="0"/>
            <a:r>
              <a:rPr lang="en-US"/>
              <a:t>First Last Name</a:t>
            </a:r>
          </a:p>
        </p:txBody>
      </p:sp>
      <p:sp>
        <p:nvSpPr>
          <p:cNvPr id="55" name="Text Placeholder 39">
            <a:extLst>
              <a:ext uri="{FF2B5EF4-FFF2-40B4-BE49-F238E27FC236}">
                <a16:creationId xmlns:a16="http://schemas.microsoft.com/office/drawing/2014/main" id="{F3BDD6D7-80C6-BBE1-C58A-34157636BAA7}"/>
              </a:ext>
            </a:extLst>
          </p:cNvPr>
          <p:cNvSpPr>
            <a:spLocks noGrp="1"/>
          </p:cNvSpPr>
          <p:nvPr>
            <p:ph type="body" sz="quarter" idx="48" hasCustomPrompt="1"/>
          </p:nvPr>
        </p:nvSpPr>
        <p:spPr>
          <a:xfrm>
            <a:off x="6710414" y="6263216"/>
            <a:ext cx="2160000" cy="334136"/>
          </a:xfrm>
          <a:prstGeom prst="rect">
            <a:avLst/>
          </a:prstGeom>
        </p:spPr>
        <p:txBody>
          <a:bodyPr lIns="0" tIns="0" anchor="t">
            <a:normAutofit/>
          </a:bodyPr>
          <a:lstStyle>
            <a:lvl1pPr marL="0" indent="0">
              <a:buNone/>
              <a:defRPr sz="1400" b="0">
                <a:solidFill>
                  <a:schemeClr val="bg1">
                    <a:lumMod val="75000"/>
                    <a:lumOff val="25000"/>
                  </a:schemeClr>
                </a:solidFill>
                <a:latin typeface="D2L Sans" pitchFamily="2" charset="77"/>
              </a:defRPr>
            </a:lvl1pPr>
          </a:lstStyle>
          <a:p>
            <a:pPr lvl="0"/>
            <a:r>
              <a:rPr lang="en-US"/>
              <a:t>Position</a:t>
            </a:r>
          </a:p>
        </p:txBody>
      </p:sp>
      <p:sp>
        <p:nvSpPr>
          <p:cNvPr id="56" name="Picture Placeholder 40">
            <a:extLst>
              <a:ext uri="{FF2B5EF4-FFF2-40B4-BE49-F238E27FC236}">
                <a16:creationId xmlns:a16="http://schemas.microsoft.com/office/drawing/2014/main" id="{2410F91E-B238-7DD2-33EE-30C4807D1446}"/>
              </a:ext>
            </a:extLst>
          </p:cNvPr>
          <p:cNvSpPr>
            <a:spLocks noGrp="1"/>
          </p:cNvSpPr>
          <p:nvPr>
            <p:ph type="pic" sz="quarter" idx="49" hasCustomPrompt="1"/>
          </p:nvPr>
        </p:nvSpPr>
        <p:spPr>
          <a:xfrm>
            <a:off x="6710414" y="3714411"/>
            <a:ext cx="2160000" cy="2160000"/>
          </a:xfrm>
          <a:prstGeom prst="rect">
            <a:avLst/>
          </a:prstGeom>
          <a:solidFill>
            <a:srgbClr val="F7FAFE"/>
          </a:solidFill>
        </p:spPr>
        <p:txBody>
          <a:bodyPr tIns="612000" anchor="t">
            <a:normAutofit/>
          </a:bodyPr>
          <a:lstStyle>
            <a:lvl1pPr marL="0" indent="0" algn="ctr">
              <a:buNone/>
              <a:defRPr sz="1200">
                <a:solidFill>
                  <a:schemeClr val="tx1">
                    <a:lumMod val="50000"/>
                  </a:schemeClr>
                </a:solidFill>
                <a:latin typeface="D2L Sans" pitchFamily="2" charset="77"/>
              </a:defRPr>
            </a:lvl1pPr>
          </a:lstStyle>
          <a:p>
            <a:r>
              <a:rPr lang="en-US"/>
              <a:t>Click icon to add image</a:t>
            </a:r>
          </a:p>
        </p:txBody>
      </p:sp>
      <p:sp>
        <p:nvSpPr>
          <p:cNvPr id="57" name="Text Placeholder 39">
            <a:extLst>
              <a:ext uri="{FF2B5EF4-FFF2-40B4-BE49-F238E27FC236}">
                <a16:creationId xmlns:a16="http://schemas.microsoft.com/office/drawing/2014/main" id="{B3778AAF-FF29-440F-FDCC-FB78165206A6}"/>
              </a:ext>
            </a:extLst>
          </p:cNvPr>
          <p:cNvSpPr>
            <a:spLocks noGrp="1"/>
          </p:cNvSpPr>
          <p:nvPr>
            <p:ph type="body" sz="quarter" idx="50" hasCustomPrompt="1"/>
          </p:nvPr>
        </p:nvSpPr>
        <p:spPr>
          <a:xfrm>
            <a:off x="9413060" y="6029522"/>
            <a:ext cx="2160000" cy="247190"/>
          </a:xfrm>
          <a:prstGeom prst="rect">
            <a:avLst/>
          </a:prstGeom>
        </p:spPr>
        <p:txBody>
          <a:bodyPr lIns="0" tIns="0" anchor="t">
            <a:noAutofit/>
          </a:bodyPr>
          <a:lstStyle>
            <a:lvl1pPr marL="0" indent="0">
              <a:buNone/>
              <a:defRPr sz="1500" b="1">
                <a:solidFill>
                  <a:schemeClr val="bg1"/>
                </a:solidFill>
                <a:latin typeface="D2L Sans" pitchFamily="2" charset="77"/>
              </a:defRPr>
            </a:lvl1pPr>
          </a:lstStyle>
          <a:p>
            <a:pPr lvl="0"/>
            <a:r>
              <a:rPr lang="en-US"/>
              <a:t>First Last Name</a:t>
            </a:r>
          </a:p>
        </p:txBody>
      </p:sp>
      <p:sp>
        <p:nvSpPr>
          <p:cNvPr id="58" name="Text Placeholder 39">
            <a:extLst>
              <a:ext uri="{FF2B5EF4-FFF2-40B4-BE49-F238E27FC236}">
                <a16:creationId xmlns:a16="http://schemas.microsoft.com/office/drawing/2014/main" id="{91594ADC-5F35-E9C5-3B5F-F4768FC55D59}"/>
              </a:ext>
            </a:extLst>
          </p:cNvPr>
          <p:cNvSpPr>
            <a:spLocks noGrp="1"/>
          </p:cNvSpPr>
          <p:nvPr>
            <p:ph type="body" sz="quarter" idx="51" hasCustomPrompt="1"/>
          </p:nvPr>
        </p:nvSpPr>
        <p:spPr>
          <a:xfrm>
            <a:off x="9413060" y="6263216"/>
            <a:ext cx="2160000" cy="334136"/>
          </a:xfrm>
          <a:prstGeom prst="rect">
            <a:avLst/>
          </a:prstGeom>
        </p:spPr>
        <p:txBody>
          <a:bodyPr lIns="0" tIns="0" anchor="t">
            <a:normAutofit/>
          </a:bodyPr>
          <a:lstStyle>
            <a:lvl1pPr marL="0" indent="0">
              <a:buNone/>
              <a:defRPr sz="1400" b="0">
                <a:solidFill>
                  <a:schemeClr val="bg1">
                    <a:lumMod val="75000"/>
                    <a:lumOff val="25000"/>
                  </a:schemeClr>
                </a:solidFill>
                <a:latin typeface="D2L Sans" pitchFamily="2" charset="77"/>
              </a:defRPr>
            </a:lvl1pPr>
          </a:lstStyle>
          <a:p>
            <a:pPr lvl="0"/>
            <a:r>
              <a:rPr lang="en-US"/>
              <a:t>Position</a:t>
            </a:r>
          </a:p>
        </p:txBody>
      </p:sp>
      <p:sp>
        <p:nvSpPr>
          <p:cNvPr id="59" name="Picture Placeholder 40">
            <a:extLst>
              <a:ext uri="{FF2B5EF4-FFF2-40B4-BE49-F238E27FC236}">
                <a16:creationId xmlns:a16="http://schemas.microsoft.com/office/drawing/2014/main" id="{A5400401-8930-0DC1-81FF-B5E813FD0B3D}"/>
              </a:ext>
            </a:extLst>
          </p:cNvPr>
          <p:cNvSpPr>
            <a:spLocks noGrp="1"/>
          </p:cNvSpPr>
          <p:nvPr>
            <p:ph type="pic" sz="quarter" idx="52" hasCustomPrompt="1"/>
          </p:nvPr>
        </p:nvSpPr>
        <p:spPr>
          <a:xfrm>
            <a:off x="9413060" y="3714411"/>
            <a:ext cx="2160000" cy="2160000"/>
          </a:xfrm>
          <a:prstGeom prst="rect">
            <a:avLst/>
          </a:prstGeom>
          <a:solidFill>
            <a:srgbClr val="F7FAFE"/>
          </a:solidFill>
        </p:spPr>
        <p:txBody>
          <a:bodyPr tIns="612000" anchor="t">
            <a:normAutofit/>
          </a:bodyPr>
          <a:lstStyle>
            <a:lvl1pPr marL="0" indent="0" algn="ctr">
              <a:buNone/>
              <a:defRPr sz="1200">
                <a:solidFill>
                  <a:schemeClr val="tx1">
                    <a:lumMod val="50000"/>
                  </a:schemeClr>
                </a:solidFill>
                <a:latin typeface="D2L Sans" pitchFamily="2" charset="77"/>
              </a:defRPr>
            </a:lvl1pPr>
          </a:lstStyle>
          <a:p>
            <a:r>
              <a:rPr lang="en-US"/>
              <a:t>Click icon to add image</a:t>
            </a:r>
          </a:p>
        </p:txBody>
      </p:sp>
      <p:sp>
        <p:nvSpPr>
          <p:cNvPr id="30" name="Rectangle 29">
            <a:extLst>
              <a:ext uri="{FF2B5EF4-FFF2-40B4-BE49-F238E27FC236}">
                <a16:creationId xmlns:a16="http://schemas.microsoft.com/office/drawing/2014/main" id="{4BCDEE32-AD39-FA3D-9B51-48D3B57CC73A}"/>
              </a:ext>
            </a:extLst>
          </p:cNvPr>
          <p:cNvSpPr/>
          <p:nvPr userDrawn="1"/>
        </p:nvSpPr>
        <p:spPr>
          <a:xfrm>
            <a:off x="10663198" y="6597352"/>
            <a:ext cx="1146148" cy="123111"/>
          </a:xfrm>
          <a:prstGeom prst="rect">
            <a:avLst/>
          </a:prstGeom>
        </p:spPr>
        <p:txBody>
          <a:bodyPr wrap="none" lIns="0" tIns="0" rIns="0" bIns="0">
            <a:spAutoFit/>
          </a:bodyPr>
          <a:lstStyle/>
          <a:p>
            <a:pPr algn="r"/>
            <a:r>
              <a:rPr lang="en-US" sz="800">
                <a:solidFill>
                  <a:srgbClr val="E6EBF5"/>
                </a:solidFill>
                <a:latin typeface="D2L Sans" pitchFamily="2" charset="77"/>
                <a:cs typeface="Arial" panose="020B0604020202020204" pitchFamily="34" charset="0"/>
              </a:rPr>
              <a:t>© </a:t>
            </a:r>
            <a:r>
              <a:rPr lang="en-US" sz="800" b="0" i="0">
                <a:solidFill>
                  <a:srgbClr val="E6EBF5"/>
                </a:solidFill>
                <a:latin typeface="D2L Sans" pitchFamily="2" charset="77"/>
              </a:rPr>
              <a:t>2025 D2L Corporation</a:t>
            </a:r>
          </a:p>
        </p:txBody>
      </p:sp>
    </p:spTree>
    <p:extLst>
      <p:ext uri="{BB962C8B-B14F-4D97-AF65-F5344CB8AC3E}">
        <p14:creationId xmlns:p14="http://schemas.microsoft.com/office/powerpoint/2010/main" val="1276006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7/18/25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98697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7/18/25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62735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7/18/25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7003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9476" y="1700808"/>
            <a:ext cx="9433048" cy="2213595"/>
          </a:xfrm>
          <a:prstGeom prst="rect">
            <a:avLst/>
          </a:prstGeom>
        </p:spPr>
        <p:txBody>
          <a:bodyPr anchor="b"/>
          <a:lstStyle>
            <a:lvl1pPr>
              <a:defRPr sz="5400" b="0" i="0">
                <a:latin typeface="Times New Roman" panose="02020603050405020304" pitchFamily="18" charset="0"/>
              </a:defRPr>
            </a:lvl1pPr>
          </a:lstStyle>
          <a:p>
            <a:r>
              <a:rPr lang="en-US"/>
              <a:t>Section Heading </a:t>
            </a:r>
          </a:p>
        </p:txBody>
      </p:sp>
      <p:sp>
        <p:nvSpPr>
          <p:cNvPr id="3" name="Text Placeholder 2"/>
          <p:cNvSpPr>
            <a:spLocks noGrp="1"/>
          </p:cNvSpPr>
          <p:nvPr>
            <p:ph type="body" idx="1" hasCustomPrompt="1"/>
          </p:nvPr>
        </p:nvSpPr>
        <p:spPr>
          <a:xfrm>
            <a:off x="1379476" y="4410948"/>
            <a:ext cx="9433048" cy="783752"/>
          </a:xfrm>
          <a:prstGeom prst="rect">
            <a:avLst/>
          </a:prstGeom>
        </p:spPr>
        <p:txBody>
          <a:bodyPr/>
          <a:lstStyle>
            <a:lvl1pPr marL="0" indent="0">
              <a:buNone/>
              <a:defRPr sz="2400">
                <a:solidFill>
                  <a:schemeClr val="tx1">
                    <a:tint val="75000"/>
                  </a:schemeClr>
                </a:solidFill>
                <a:latin typeface="Stanley" panose="020505060704060900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 Head </a:t>
            </a:r>
          </a:p>
        </p:txBody>
      </p:sp>
      <p:cxnSp>
        <p:nvCxnSpPr>
          <p:cNvPr id="7" name="Straight Connector 6">
            <a:extLst>
              <a:ext uri="{FF2B5EF4-FFF2-40B4-BE49-F238E27FC236}">
                <a16:creationId xmlns:a16="http://schemas.microsoft.com/office/drawing/2014/main" id="{B0E028E1-1B82-CE44-99F2-3AE2206B07F5}"/>
              </a:ext>
            </a:extLst>
          </p:cNvPr>
          <p:cNvCxnSpPr/>
          <p:nvPr userDrawn="1"/>
        </p:nvCxnSpPr>
        <p:spPr>
          <a:xfrm>
            <a:off x="1459050" y="4114580"/>
            <a:ext cx="2412268" cy="0"/>
          </a:xfrm>
          <a:prstGeom prst="line">
            <a:avLst/>
          </a:prstGeom>
          <a:ln w="57150">
            <a:solidFill>
              <a:srgbClr val="34E82A"/>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69A2309-E7CD-FC4C-B4C8-CB97580819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4794"/>
            <a:ext cx="615616" cy="247956"/>
          </a:xfrm>
          <a:prstGeom prst="rect">
            <a:avLst/>
          </a:prstGeom>
        </p:spPr>
      </p:pic>
      <p:sp>
        <p:nvSpPr>
          <p:cNvPr id="9" name="Rectangle 8">
            <a:extLst>
              <a:ext uri="{FF2B5EF4-FFF2-40B4-BE49-F238E27FC236}">
                <a16:creationId xmlns:a16="http://schemas.microsoft.com/office/drawing/2014/main" id="{2809BE9F-CA97-6B0E-DAB6-AA78B66ABCCA}"/>
              </a:ext>
            </a:extLst>
          </p:cNvPr>
          <p:cNvSpPr/>
          <p:nvPr userDrawn="1"/>
        </p:nvSpPr>
        <p:spPr>
          <a:xfrm>
            <a:off x="10663198" y="6597352"/>
            <a:ext cx="1146148" cy="123111"/>
          </a:xfrm>
          <a:prstGeom prst="rect">
            <a:avLst/>
          </a:prstGeom>
        </p:spPr>
        <p:txBody>
          <a:bodyPr wrap="none" lIns="0" tIns="0" rIns="0" bIns="0">
            <a:spAutoFit/>
          </a:bodyPr>
          <a:lstStyle/>
          <a:p>
            <a:pPr algn="r"/>
            <a:r>
              <a:rPr lang="en-US" sz="800">
                <a:solidFill>
                  <a:schemeClr val="tx1">
                    <a:alpha val="20000"/>
                  </a:schemeClr>
                </a:solidFill>
                <a:latin typeface="D2L Sans" pitchFamily="2" charset="77"/>
                <a:cs typeface="Arial" panose="020B0604020202020204" pitchFamily="34" charset="0"/>
              </a:rPr>
              <a:t>© </a:t>
            </a:r>
            <a:r>
              <a:rPr lang="en-US" sz="800" b="0" i="0">
                <a:solidFill>
                  <a:schemeClr val="tx1">
                    <a:alpha val="20000"/>
                  </a:schemeClr>
                </a:solidFill>
                <a:latin typeface="D2L Sans" pitchFamily="2" charset="77"/>
              </a:rPr>
              <a:t>2025 D2L Corporation</a:t>
            </a:r>
          </a:p>
        </p:txBody>
      </p:sp>
      <p:sp>
        <p:nvSpPr>
          <p:cNvPr id="11" name="Rectangle 10">
            <a:extLst>
              <a:ext uri="{FF2B5EF4-FFF2-40B4-BE49-F238E27FC236}">
                <a16:creationId xmlns:a16="http://schemas.microsoft.com/office/drawing/2014/main" id="{58C332F3-E208-5247-BA6E-584F2E156152}"/>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chemeClr val="tx1">
                    <a:alpha val="20000"/>
                  </a:schemeClr>
                </a:solidFill>
                <a:latin typeface="D2L Sans Black" pitchFamily="2" charset="77"/>
              </a:rPr>
              <a:t>D2L.com</a:t>
            </a:r>
          </a:p>
        </p:txBody>
      </p:sp>
    </p:spTree>
    <p:extLst>
      <p:ext uri="{BB962C8B-B14F-4D97-AF65-F5344CB8AC3E}">
        <p14:creationId xmlns:p14="http://schemas.microsoft.com/office/powerpoint/2010/main" val="1586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ntent - white">
    <p:bg>
      <p:bgPr>
        <a:solidFill>
          <a:schemeClr val="tx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9FDC764-47A6-A04A-9E03-B53559B609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1360"/>
            <a:ext cx="615616" cy="247956"/>
          </a:xfrm>
          <a:prstGeom prst="rect">
            <a:avLst/>
          </a:prstGeom>
        </p:spPr>
      </p:pic>
      <p:sp>
        <p:nvSpPr>
          <p:cNvPr id="7" name="Title 1">
            <a:extLst>
              <a:ext uri="{FF2B5EF4-FFF2-40B4-BE49-F238E27FC236}">
                <a16:creationId xmlns:a16="http://schemas.microsoft.com/office/drawing/2014/main" id="{21AFAB30-CA11-1875-7F30-256D8DFAE75D}"/>
              </a:ext>
            </a:extLst>
          </p:cNvPr>
          <p:cNvSpPr>
            <a:spLocks noGrp="1"/>
          </p:cNvSpPr>
          <p:nvPr>
            <p:ph type="title" hasCustomPrompt="1"/>
          </p:nvPr>
        </p:nvSpPr>
        <p:spPr>
          <a:xfrm>
            <a:off x="1379476" y="1700808"/>
            <a:ext cx="9433048" cy="2213595"/>
          </a:xfrm>
          <a:prstGeom prst="rect">
            <a:avLst/>
          </a:prstGeom>
        </p:spPr>
        <p:txBody>
          <a:bodyPr anchor="b"/>
          <a:lstStyle>
            <a:lvl1pPr algn="r">
              <a:defRPr sz="3600" b="0">
                <a:solidFill>
                  <a:schemeClr val="bg1"/>
                </a:solidFill>
                <a:latin typeface="D2L Sans" pitchFamily="2" charset="77"/>
              </a:defRPr>
            </a:lvl1pPr>
          </a:lstStyle>
          <a:p>
            <a:r>
              <a:rPr lang="en-US"/>
              <a:t>Sub Section Heading</a:t>
            </a:r>
          </a:p>
        </p:txBody>
      </p:sp>
      <p:sp>
        <p:nvSpPr>
          <p:cNvPr id="8" name="Text Placeholder 2">
            <a:extLst>
              <a:ext uri="{FF2B5EF4-FFF2-40B4-BE49-F238E27FC236}">
                <a16:creationId xmlns:a16="http://schemas.microsoft.com/office/drawing/2014/main" id="{2E1F808B-E235-3E97-67C0-24697F0190C8}"/>
              </a:ext>
            </a:extLst>
          </p:cNvPr>
          <p:cNvSpPr>
            <a:spLocks noGrp="1"/>
          </p:cNvSpPr>
          <p:nvPr>
            <p:ph type="body" idx="1" hasCustomPrompt="1"/>
          </p:nvPr>
        </p:nvSpPr>
        <p:spPr>
          <a:xfrm>
            <a:off x="1379476" y="4410948"/>
            <a:ext cx="9433048" cy="783752"/>
          </a:xfrm>
          <a:prstGeom prst="rect">
            <a:avLst/>
          </a:prstGeom>
        </p:spPr>
        <p:txBody>
          <a:bodyPr/>
          <a:lstStyle>
            <a:lvl1pPr marL="0" indent="0" algn="r">
              <a:buNone/>
              <a:defRPr sz="2000" b="0" i="0">
                <a:solidFill>
                  <a:schemeClr val="bg1"/>
                </a:solidFill>
                <a:latin typeface="D2L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 SECTION SUB HEAD</a:t>
            </a:r>
          </a:p>
        </p:txBody>
      </p:sp>
      <p:cxnSp>
        <p:nvCxnSpPr>
          <p:cNvPr id="9" name="Straight Connector 8">
            <a:extLst>
              <a:ext uri="{FF2B5EF4-FFF2-40B4-BE49-F238E27FC236}">
                <a16:creationId xmlns:a16="http://schemas.microsoft.com/office/drawing/2014/main" id="{25A9EDCA-C3F3-533B-A98B-783B39059C92}"/>
              </a:ext>
            </a:extLst>
          </p:cNvPr>
          <p:cNvCxnSpPr>
            <a:cxnSpLocks/>
          </p:cNvCxnSpPr>
          <p:nvPr userDrawn="1"/>
        </p:nvCxnSpPr>
        <p:spPr>
          <a:xfrm>
            <a:off x="1459050" y="4114580"/>
            <a:ext cx="10732950" cy="0"/>
          </a:xfrm>
          <a:prstGeom prst="line">
            <a:avLst/>
          </a:prstGeom>
          <a:ln w="57150">
            <a:solidFill>
              <a:srgbClr val="34E82A"/>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0108EF8-1F32-1E18-2082-A1CD2EC2E7AC}"/>
              </a:ext>
            </a:extLst>
          </p:cNvPr>
          <p:cNvSpPr/>
          <p:nvPr userDrawn="1"/>
        </p:nvSpPr>
        <p:spPr>
          <a:xfrm>
            <a:off x="10663198" y="6611690"/>
            <a:ext cx="1146148" cy="123111"/>
          </a:xfrm>
          <a:prstGeom prst="rect">
            <a:avLst/>
          </a:prstGeom>
        </p:spPr>
        <p:txBody>
          <a:bodyPr wrap="none" lIns="0" tIns="0" rIns="0" bIns="0">
            <a:spAutoFit/>
          </a:bodyPr>
          <a:lstStyle/>
          <a:p>
            <a:pPr algn="r"/>
            <a:r>
              <a:rPr lang="en-US" sz="800">
                <a:solidFill>
                  <a:srgbClr val="E6EBF5"/>
                </a:solidFill>
                <a:latin typeface="D2L Sans" pitchFamily="2" charset="77"/>
                <a:cs typeface="Arial" panose="020B0604020202020204" pitchFamily="34" charset="0"/>
              </a:rPr>
              <a:t>© </a:t>
            </a:r>
            <a:r>
              <a:rPr lang="en-US" sz="800" b="0" i="0">
                <a:solidFill>
                  <a:srgbClr val="E6EBF5"/>
                </a:solidFill>
                <a:latin typeface="D2L Sans" pitchFamily="2" charset="77"/>
              </a:rPr>
              <a:t>2025 D2L Corporation</a:t>
            </a:r>
          </a:p>
        </p:txBody>
      </p:sp>
      <p:sp>
        <p:nvSpPr>
          <p:cNvPr id="18" name="Rectangle 17">
            <a:extLst>
              <a:ext uri="{FF2B5EF4-FFF2-40B4-BE49-F238E27FC236}">
                <a16:creationId xmlns:a16="http://schemas.microsoft.com/office/drawing/2014/main" id="{E3FDA7BC-9C5D-16EA-B165-90C10A83AE75}"/>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rgbClr val="E6EBF5"/>
                </a:solidFill>
                <a:latin typeface="D2L Sans Black" pitchFamily="2" charset="77"/>
              </a:rPr>
              <a:t>D2L.com</a:t>
            </a:r>
          </a:p>
        </p:txBody>
      </p:sp>
    </p:spTree>
    <p:extLst>
      <p:ext uri="{BB962C8B-B14F-4D97-AF65-F5344CB8AC3E}">
        <p14:creationId xmlns:p14="http://schemas.microsoft.com/office/powerpoint/2010/main" val="1308320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One Content - white">
    <p:bg>
      <p:bgPr>
        <a:gradFill>
          <a:gsLst>
            <a:gs pos="0">
              <a:schemeClr val="tx2">
                <a:lumMod val="65000"/>
              </a:schemeClr>
            </a:gs>
            <a:gs pos="13000">
              <a:schemeClr val="tx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364" y="915179"/>
            <a:ext cx="11449272" cy="580288"/>
          </a:xfrm>
          <a:prstGeom prst="rect">
            <a:avLst/>
          </a:prstGeom>
        </p:spPr>
        <p:txBody>
          <a:bodyPr lIns="0" bIns="0"/>
          <a:lstStyle>
            <a:lvl1pPr>
              <a:defRPr sz="3600" b="0" i="0">
                <a:solidFill>
                  <a:schemeClr val="bg1"/>
                </a:solidFill>
                <a:latin typeface="Times New Roman" panose="02020603050405020304" pitchFamily="18" charset="0"/>
              </a:defRPr>
            </a:lvl1pPr>
          </a:lstStyle>
          <a:p>
            <a:r>
              <a:rPr lang="en-US"/>
              <a:t>Header Goes Here</a:t>
            </a:r>
          </a:p>
        </p:txBody>
      </p:sp>
      <p:sp>
        <p:nvSpPr>
          <p:cNvPr id="3" name="Content Placeholder 2"/>
          <p:cNvSpPr>
            <a:spLocks noGrp="1"/>
          </p:cNvSpPr>
          <p:nvPr>
            <p:ph sz="half" idx="1" hasCustomPrompt="1"/>
          </p:nvPr>
        </p:nvSpPr>
        <p:spPr>
          <a:xfrm>
            <a:off x="371363" y="2045618"/>
            <a:ext cx="11449272" cy="4418597"/>
          </a:xfrm>
          <a:prstGeom prst="rect">
            <a:avLst/>
          </a:prstGeom>
        </p:spPr>
        <p:txBody>
          <a:bodyPr/>
          <a:lstStyle>
            <a:lvl1pPr marL="0" indent="0">
              <a:buNone/>
              <a:defRPr sz="2000" b="1">
                <a:solidFill>
                  <a:schemeClr val="bg1"/>
                </a:solidFill>
                <a:latin typeface="D2L Sans" pitchFamily="2" charset="77"/>
              </a:defRPr>
            </a:lvl1pPr>
            <a:lvl2pPr marL="266700" indent="-254000">
              <a:tabLst/>
              <a:defRPr sz="1600">
                <a:solidFill>
                  <a:schemeClr val="bg1"/>
                </a:solidFill>
                <a:latin typeface="D2L Sans" pitchFamily="2" charset="77"/>
              </a:defRPr>
            </a:lvl2pPr>
            <a:lvl3pPr marL="534988" indent="-254000">
              <a:tabLst/>
              <a:defRPr sz="1400">
                <a:solidFill>
                  <a:schemeClr val="bg1"/>
                </a:solidFill>
                <a:latin typeface="D2L Sans" pitchFamily="2" charset="77"/>
              </a:defRPr>
            </a:lvl3pPr>
            <a:lvl4pPr marL="803275" indent="-254000">
              <a:tabLst/>
              <a:defRPr sz="1200">
                <a:solidFill>
                  <a:schemeClr val="bg1"/>
                </a:solidFill>
                <a:latin typeface="D2L Sans" pitchFamily="2" charset="77"/>
              </a:defRPr>
            </a:lvl4pPr>
            <a:lvl5pPr marL="987425" indent="-212725">
              <a:tabLst/>
              <a:defRPr sz="1100">
                <a:solidFill>
                  <a:schemeClr val="bg1"/>
                </a:solidFill>
                <a:latin typeface="D2L Sans" pitchFamily="2" charset="77"/>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24CBE8B-576D-DF74-21C9-C42282D7F95E}"/>
              </a:ext>
            </a:extLst>
          </p:cNvPr>
          <p:cNvSpPr>
            <a:spLocks noGrp="1"/>
          </p:cNvSpPr>
          <p:nvPr>
            <p:ph type="body" idx="10" hasCustomPrompt="1"/>
          </p:nvPr>
        </p:nvSpPr>
        <p:spPr>
          <a:xfrm>
            <a:off x="371362" y="1597982"/>
            <a:ext cx="11449271" cy="345122"/>
          </a:xfrm>
          <a:prstGeom prst="rect">
            <a:avLst/>
          </a:prstGeom>
        </p:spPr>
        <p:txBody>
          <a:bodyPr lIns="0"/>
          <a:lstStyle>
            <a:lvl1pPr marL="0" indent="0" algn="l">
              <a:buNone/>
              <a:defRPr sz="1400" i="0">
                <a:solidFill>
                  <a:schemeClr val="bg1"/>
                </a:solidFill>
                <a:latin typeface="D2L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 section sub head</a:t>
            </a:r>
          </a:p>
        </p:txBody>
      </p:sp>
      <p:pic>
        <p:nvPicPr>
          <p:cNvPr id="4" name="Graphic 3">
            <a:extLst>
              <a:ext uri="{FF2B5EF4-FFF2-40B4-BE49-F238E27FC236}">
                <a16:creationId xmlns:a16="http://schemas.microsoft.com/office/drawing/2014/main" id="{5CEB225D-1A0D-C0CB-1D3D-A2542C463A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1360"/>
            <a:ext cx="615616" cy="247956"/>
          </a:xfrm>
          <a:prstGeom prst="rect">
            <a:avLst/>
          </a:prstGeom>
        </p:spPr>
      </p:pic>
      <p:sp>
        <p:nvSpPr>
          <p:cNvPr id="5" name="Rectangle 4">
            <a:extLst>
              <a:ext uri="{FF2B5EF4-FFF2-40B4-BE49-F238E27FC236}">
                <a16:creationId xmlns:a16="http://schemas.microsoft.com/office/drawing/2014/main" id="{842D375A-5C80-28BA-F9C1-674D0A6855A8}"/>
              </a:ext>
            </a:extLst>
          </p:cNvPr>
          <p:cNvSpPr/>
          <p:nvPr userDrawn="1"/>
        </p:nvSpPr>
        <p:spPr>
          <a:xfrm>
            <a:off x="10668007" y="6611690"/>
            <a:ext cx="1141339" cy="123111"/>
          </a:xfrm>
          <a:prstGeom prst="rect">
            <a:avLst/>
          </a:prstGeom>
        </p:spPr>
        <p:txBody>
          <a:bodyPr wrap="none" lIns="0" tIns="0" rIns="0" bIns="0">
            <a:spAutoFit/>
          </a:bodyPr>
          <a:lstStyle/>
          <a:p>
            <a:pPr algn="r"/>
            <a:r>
              <a:rPr lang="en-US" sz="800">
                <a:solidFill>
                  <a:srgbClr val="E6EBF5"/>
                </a:solidFill>
                <a:latin typeface="D2L Sans" pitchFamily="2" charset="77"/>
                <a:cs typeface="Arial" panose="020B0604020202020204" pitchFamily="34" charset="0"/>
              </a:rPr>
              <a:t>© </a:t>
            </a:r>
            <a:r>
              <a:rPr lang="en-US" sz="800" b="0" i="0">
                <a:solidFill>
                  <a:srgbClr val="E6EBF5"/>
                </a:solidFill>
                <a:latin typeface="D2L Sans" pitchFamily="2" charset="77"/>
              </a:rPr>
              <a:t>2025 D2L Corporation</a:t>
            </a:r>
          </a:p>
        </p:txBody>
      </p:sp>
      <p:sp>
        <p:nvSpPr>
          <p:cNvPr id="6" name="Rectangle 5">
            <a:extLst>
              <a:ext uri="{FF2B5EF4-FFF2-40B4-BE49-F238E27FC236}">
                <a16:creationId xmlns:a16="http://schemas.microsoft.com/office/drawing/2014/main" id="{135EF995-D7B4-AEFF-3574-55671E2C26D6}"/>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rgbClr val="E6EBF5"/>
                </a:solidFill>
                <a:latin typeface="D2L Sans Black" pitchFamily="2" charset="77"/>
              </a:rPr>
              <a:t>D2L.com</a:t>
            </a:r>
          </a:p>
        </p:txBody>
      </p:sp>
    </p:spTree>
    <p:extLst>
      <p:ext uri="{BB962C8B-B14F-4D97-AF65-F5344CB8AC3E}">
        <p14:creationId xmlns:p14="http://schemas.microsoft.com/office/powerpoint/2010/main" val="3400080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Content - whi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364" y="345251"/>
            <a:ext cx="11449272" cy="580288"/>
          </a:xfrm>
          <a:prstGeom prst="rect">
            <a:avLst/>
          </a:prstGeom>
        </p:spPr>
        <p:txBody>
          <a:bodyPr lIns="0" bIns="0"/>
          <a:lstStyle>
            <a:lvl1pPr>
              <a:defRPr sz="3200" b="0" i="0">
                <a:solidFill>
                  <a:schemeClr val="bg1"/>
                </a:solidFill>
                <a:latin typeface="D2L Sans Black" panose="00000A00000000000000" pitchFamily="50" charset="0"/>
              </a:defRPr>
            </a:lvl1pPr>
          </a:lstStyle>
          <a:p>
            <a:r>
              <a:rPr lang="en-US"/>
              <a:t>Header Goes Here</a:t>
            </a:r>
          </a:p>
        </p:txBody>
      </p:sp>
      <p:sp>
        <p:nvSpPr>
          <p:cNvPr id="3" name="Content Placeholder 2"/>
          <p:cNvSpPr>
            <a:spLocks noGrp="1"/>
          </p:cNvSpPr>
          <p:nvPr>
            <p:ph sz="half" idx="1" hasCustomPrompt="1"/>
          </p:nvPr>
        </p:nvSpPr>
        <p:spPr>
          <a:xfrm>
            <a:off x="371363" y="1496672"/>
            <a:ext cx="11449272" cy="4524616"/>
          </a:xfrm>
          <a:prstGeom prst="rect">
            <a:avLst/>
          </a:prstGeom>
        </p:spPr>
        <p:txBody>
          <a:bodyPr/>
          <a:lstStyle>
            <a:lvl1pPr>
              <a:defRPr>
                <a:solidFill>
                  <a:schemeClr val="bg1"/>
                </a:solidFill>
                <a:latin typeface="D2L Sans" pitchFamily="2" charset="77"/>
              </a:defRPr>
            </a:lvl1pPr>
            <a:lvl2pPr>
              <a:defRPr>
                <a:solidFill>
                  <a:schemeClr val="bg1"/>
                </a:solidFill>
                <a:latin typeface="D2L Sans" pitchFamily="2" charset="77"/>
              </a:defRPr>
            </a:lvl2pPr>
            <a:lvl3pPr>
              <a:defRPr>
                <a:solidFill>
                  <a:schemeClr val="bg1"/>
                </a:solidFill>
                <a:latin typeface="D2L Sans" pitchFamily="2" charset="77"/>
              </a:defRPr>
            </a:lvl3pPr>
            <a:lvl4pPr>
              <a:defRPr>
                <a:solidFill>
                  <a:schemeClr val="bg1"/>
                </a:solidFill>
                <a:latin typeface="D2L Sans" pitchFamily="2" charset="77"/>
              </a:defRPr>
            </a:lvl4pPr>
            <a:lvl5pPr>
              <a:defRPr>
                <a:solidFill>
                  <a:schemeClr val="bg1"/>
                </a:solidFill>
                <a:latin typeface="D2L Sans" pitchFamily="2" charset="77"/>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29FDC764-47A6-A04A-9E03-B53559B609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1360"/>
            <a:ext cx="615616" cy="247956"/>
          </a:xfrm>
          <a:prstGeom prst="rect">
            <a:avLst/>
          </a:prstGeom>
        </p:spPr>
      </p:pic>
      <p:sp>
        <p:nvSpPr>
          <p:cNvPr id="13" name="Rectangle 12">
            <a:extLst>
              <a:ext uri="{FF2B5EF4-FFF2-40B4-BE49-F238E27FC236}">
                <a16:creationId xmlns:a16="http://schemas.microsoft.com/office/drawing/2014/main" id="{31CE63C9-BE09-AA27-800C-8031ABEFBB9C}"/>
              </a:ext>
            </a:extLst>
          </p:cNvPr>
          <p:cNvSpPr/>
          <p:nvPr userDrawn="1"/>
        </p:nvSpPr>
        <p:spPr>
          <a:xfrm>
            <a:off x="10663198" y="6611690"/>
            <a:ext cx="1146148" cy="123111"/>
          </a:xfrm>
          <a:prstGeom prst="rect">
            <a:avLst/>
          </a:prstGeom>
        </p:spPr>
        <p:txBody>
          <a:bodyPr wrap="none" lIns="0" tIns="0" rIns="0" bIns="0">
            <a:spAutoFit/>
          </a:bodyPr>
          <a:lstStyle/>
          <a:p>
            <a:pPr algn="r"/>
            <a:r>
              <a:rPr lang="en-US" sz="800">
                <a:solidFill>
                  <a:srgbClr val="E6EBF5"/>
                </a:solidFill>
                <a:latin typeface="D2L Sans" pitchFamily="2" charset="77"/>
                <a:cs typeface="Arial" panose="020B0604020202020204" pitchFamily="34" charset="0"/>
              </a:rPr>
              <a:t>© </a:t>
            </a:r>
            <a:r>
              <a:rPr lang="en-US" sz="800" b="0" i="0">
                <a:solidFill>
                  <a:srgbClr val="E6EBF5"/>
                </a:solidFill>
                <a:latin typeface="D2L Sans" pitchFamily="2" charset="77"/>
              </a:rPr>
              <a:t>2025 D2L Corporation</a:t>
            </a:r>
          </a:p>
        </p:txBody>
      </p:sp>
      <p:sp>
        <p:nvSpPr>
          <p:cNvPr id="14" name="Rectangle 13">
            <a:extLst>
              <a:ext uri="{FF2B5EF4-FFF2-40B4-BE49-F238E27FC236}">
                <a16:creationId xmlns:a16="http://schemas.microsoft.com/office/drawing/2014/main" id="{2DD2CCED-398D-E1E0-3C95-27857202ACF0}"/>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rgbClr val="E6EBF5"/>
                </a:solidFill>
                <a:latin typeface="D2L Sans Black" pitchFamily="2" charset="77"/>
              </a:rPr>
              <a:t>D2L.com</a:t>
            </a:r>
          </a:p>
        </p:txBody>
      </p:sp>
      <p:sp>
        <p:nvSpPr>
          <p:cNvPr id="7" name="Text Placeholder 2">
            <a:extLst>
              <a:ext uri="{FF2B5EF4-FFF2-40B4-BE49-F238E27FC236}">
                <a16:creationId xmlns:a16="http://schemas.microsoft.com/office/drawing/2014/main" id="{224CBE8B-576D-DF74-21C9-C42282D7F95E}"/>
              </a:ext>
            </a:extLst>
          </p:cNvPr>
          <p:cNvSpPr>
            <a:spLocks noGrp="1"/>
          </p:cNvSpPr>
          <p:nvPr>
            <p:ph type="body" idx="10" hasCustomPrompt="1"/>
          </p:nvPr>
        </p:nvSpPr>
        <p:spPr>
          <a:xfrm>
            <a:off x="371362" y="1028054"/>
            <a:ext cx="11449271" cy="345122"/>
          </a:xfrm>
          <a:prstGeom prst="rect">
            <a:avLst/>
          </a:prstGeom>
        </p:spPr>
        <p:txBody>
          <a:bodyPr lIns="0"/>
          <a:lstStyle>
            <a:lvl1pPr marL="0" indent="0" algn="l">
              <a:buNone/>
              <a:defRPr sz="1400" i="0">
                <a:solidFill>
                  <a:schemeClr val="bg1"/>
                </a:solidFill>
                <a:latin typeface="D2L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 section sub head</a:t>
            </a:r>
          </a:p>
        </p:txBody>
      </p:sp>
    </p:spTree>
    <p:extLst>
      <p:ext uri="{BB962C8B-B14F-4D97-AF65-F5344CB8AC3E}">
        <p14:creationId xmlns:p14="http://schemas.microsoft.com/office/powerpoint/2010/main" val="3289488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One Content - white - bla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364" y="345251"/>
            <a:ext cx="11449272" cy="580288"/>
          </a:xfrm>
          <a:prstGeom prst="rect">
            <a:avLst/>
          </a:prstGeom>
        </p:spPr>
        <p:txBody>
          <a:bodyPr lIns="0" bIns="0"/>
          <a:lstStyle>
            <a:lvl1pPr>
              <a:defRPr sz="3200" b="0" i="0">
                <a:solidFill>
                  <a:schemeClr val="bg1"/>
                </a:solidFill>
                <a:latin typeface="D2L Sans Black" panose="00000A00000000000000" pitchFamily="50" charset="0"/>
              </a:defRPr>
            </a:lvl1pPr>
          </a:lstStyle>
          <a:p>
            <a:r>
              <a:rPr lang="en-US"/>
              <a:t>Header Goes Here</a:t>
            </a:r>
          </a:p>
        </p:txBody>
      </p:sp>
      <p:sp>
        <p:nvSpPr>
          <p:cNvPr id="3" name="Content Placeholder 2"/>
          <p:cNvSpPr>
            <a:spLocks noGrp="1"/>
          </p:cNvSpPr>
          <p:nvPr>
            <p:ph sz="half" idx="1" hasCustomPrompt="1"/>
          </p:nvPr>
        </p:nvSpPr>
        <p:spPr>
          <a:xfrm>
            <a:off x="371363" y="1496672"/>
            <a:ext cx="4569028" cy="4524616"/>
          </a:xfrm>
          <a:prstGeom prst="rect">
            <a:avLst/>
          </a:prstGeom>
        </p:spPr>
        <p:txBody>
          <a:bodyPr/>
          <a:lstStyle>
            <a:lvl1pPr marL="0" indent="0">
              <a:buNone/>
              <a:defRPr sz="1600">
                <a:solidFill>
                  <a:schemeClr val="bg1"/>
                </a:solidFill>
                <a:latin typeface="D2L Sans" pitchFamily="2" charset="77"/>
              </a:defRPr>
            </a:lvl1pPr>
            <a:lvl2pPr marL="457200" indent="0">
              <a:buNone/>
              <a:defRPr>
                <a:solidFill>
                  <a:schemeClr val="bg1"/>
                </a:solidFill>
                <a:latin typeface="D2L Sans" pitchFamily="2" charset="77"/>
              </a:defRPr>
            </a:lvl2pPr>
            <a:lvl3pPr marL="914400" indent="0">
              <a:buNone/>
              <a:defRPr>
                <a:solidFill>
                  <a:schemeClr val="bg1"/>
                </a:solidFill>
                <a:latin typeface="D2L Sans" pitchFamily="2" charset="77"/>
              </a:defRPr>
            </a:lvl3pPr>
            <a:lvl4pPr marL="1371600" indent="0">
              <a:buNone/>
              <a:defRPr>
                <a:solidFill>
                  <a:schemeClr val="bg1"/>
                </a:solidFill>
                <a:latin typeface="D2L Sans" pitchFamily="2" charset="77"/>
              </a:defRPr>
            </a:lvl4pPr>
            <a:lvl5pPr marL="1828800" indent="0">
              <a:buNone/>
              <a:defRPr>
                <a:solidFill>
                  <a:schemeClr val="bg1"/>
                </a:solidFill>
                <a:latin typeface="D2L Sans" pitchFamily="2" charset="77"/>
              </a:defRPr>
            </a:lvl5pPr>
          </a:lstStyle>
          <a:p>
            <a:pPr lvl="0"/>
            <a:r>
              <a:rPr lang="en-US"/>
              <a:t>First Level</a:t>
            </a:r>
          </a:p>
        </p:txBody>
      </p:sp>
    </p:spTree>
    <p:extLst>
      <p:ext uri="{BB962C8B-B14F-4D97-AF65-F5344CB8AC3E}">
        <p14:creationId xmlns:p14="http://schemas.microsoft.com/office/powerpoint/2010/main" val="78679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Content - whit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1C23AD-6D2E-B13D-EE93-91964F6B7918}"/>
              </a:ext>
            </a:extLst>
          </p:cNvPr>
          <p:cNvSpPr/>
          <p:nvPr userDrawn="1"/>
        </p:nvSpPr>
        <p:spPr>
          <a:xfrm>
            <a:off x="6504166" y="-7952"/>
            <a:ext cx="5687833" cy="6865952"/>
          </a:xfrm>
          <a:custGeom>
            <a:avLst/>
            <a:gdLst>
              <a:gd name="connsiteX0" fmla="*/ 0 w 5687833"/>
              <a:gd name="connsiteY0" fmla="*/ 0 h 6858000"/>
              <a:gd name="connsiteX1" fmla="*/ 5687833 w 5687833"/>
              <a:gd name="connsiteY1" fmla="*/ 0 h 6858000"/>
              <a:gd name="connsiteX2" fmla="*/ 5687833 w 5687833"/>
              <a:gd name="connsiteY2" fmla="*/ 6858000 h 6858000"/>
              <a:gd name="connsiteX3" fmla="*/ 0 w 5687833"/>
              <a:gd name="connsiteY3" fmla="*/ 6858000 h 6858000"/>
              <a:gd name="connsiteX4" fmla="*/ 0 w 5687833"/>
              <a:gd name="connsiteY4" fmla="*/ 0 h 6858000"/>
              <a:gd name="connsiteX0" fmla="*/ 3633746 w 5687833"/>
              <a:gd name="connsiteY0" fmla="*/ 0 h 6865951"/>
              <a:gd name="connsiteX1" fmla="*/ 5687833 w 5687833"/>
              <a:gd name="connsiteY1" fmla="*/ 7951 h 6865951"/>
              <a:gd name="connsiteX2" fmla="*/ 5687833 w 5687833"/>
              <a:gd name="connsiteY2" fmla="*/ 6865951 h 6865951"/>
              <a:gd name="connsiteX3" fmla="*/ 0 w 5687833"/>
              <a:gd name="connsiteY3" fmla="*/ 6865951 h 6865951"/>
              <a:gd name="connsiteX4" fmla="*/ 3633746 w 5687833"/>
              <a:gd name="connsiteY4" fmla="*/ 0 h 686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833" h="6865951">
                <a:moveTo>
                  <a:pt x="3633746" y="0"/>
                </a:moveTo>
                <a:lnTo>
                  <a:pt x="5687833" y="7951"/>
                </a:lnTo>
                <a:lnTo>
                  <a:pt x="5687833" y="6865951"/>
                </a:lnTo>
                <a:lnTo>
                  <a:pt x="0" y="6865951"/>
                </a:lnTo>
                <a:lnTo>
                  <a:pt x="3633746" y="0"/>
                </a:lnTo>
                <a:close/>
              </a:path>
            </a:pathLst>
          </a:custGeom>
          <a:gradFill flip="none" rotWithShape="1">
            <a:gsLst>
              <a:gs pos="0">
                <a:srgbClr val="28AB1E">
                  <a:lumMod val="100000"/>
                </a:srgbClr>
              </a:gs>
              <a:gs pos="78000">
                <a:schemeClr val="accent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p:cNvSpPr>
            <a:spLocks noGrp="1"/>
          </p:cNvSpPr>
          <p:nvPr>
            <p:ph type="title" hasCustomPrompt="1"/>
          </p:nvPr>
        </p:nvSpPr>
        <p:spPr>
          <a:xfrm>
            <a:off x="371364" y="836714"/>
            <a:ext cx="6371342" cy="1084342"/>
          </a:xfrm>
          <a:prstGeom prst="rect">
            <a:avLst/>
          </a:prstGeom>
        </p:spPr>
        <p:txBody>
          <a:bodyPr lIns="0" bIns="0" anchor="b"/>
          <a:lstStyle>
            <a:lvl1pPr>
              <a:defRPr sz="4400" b="0" i="0">
                <a:solidFill>
                  <a:schemeClr val="bg1"/>
                </a:solidFill>
                <a:latin typeface="Times New Roman" panose="02020603050405020304" pitchFamily="18" charset="0"/>
              </a:defRPr>
            </a:lvl1pPr>
          </a:lstStyle>
          <a:p>
            <a:r>
              <a:rPr lang="en-US"/>
              <a:t>Header Goes Here</a:t>
            </a:r>
          </a:p>
        </p:txBody>
      </p:sp>
      <p:sp>
        <p:nvSpPr>
          <p:cNvPr id="3" name="Content Placeholder 2"/>
          <p:cNvSpPr>
            <a:spLocks noGrp="1"/>
          </p:cNvSpPr>
          <p:nvPr>
            <p:ph sz="half" idx="1" hasCustomPrompt="1"/>
          </p:nvPr>
        </p:nvSpPr>
        <p:spPr>
          <a:xfrm>
            <a:off x="371364" y="2564904"/>
            <a:ext cx="6371342" cy="3169059"/>
          </a:xfrm>
          <a:prstGeom prst="rect">
            <a:avLst/>
          </a:prstGeom>
        </p:spPr>
        <p:txBody>
          <a:bodyPr/>
          <a:lstStyle>
            <a:lvl1pPr>
              <a:defRPr sz="2000">
                <a:solidFill>
                  <a:schemeClr val="bg1"/>
                </a:solidFill>
                <a:latin typeface="D2L Sans" pitchFamily="2" charset="77"/>
              </a:defRPr>
            </a:lvl1pPr>
            <a:lvl2pPr>
              <a:defRPr sz="1800">
                <a:solidFill>
                  <a:schemeClr val="bg1"/>
                </a:solidFill>
                <a:latin typeface="D2L Sans" pitchFamily="2" charset="77"/>
              </a:defRPr>
            </a:lvl2pPr>
            <a:lvl3pPr>
              <a:defRPr sz="1600">
                <a:solidFill>
                  <a:schemeClr val="bg1"/>
                </a:solidFill>
                <a:latin typeface="D2L Sans" pitchFamily="2" charset="77"/>
              </a:defRPr>
            </a:lvl3pPr>
            <a:lvl4pPr>
              <a:defRPr sz="1400">
                <a:solidFill>
                  <a:schemeClr val="bg1"/>
                </a:solidFill>
                <a:latin typeface="D2L Sans" pitchFamily="2" charset="77"/>
              </a:defRPr>
            </a:lvl4pPr>
            <a:lvl5pPr>
              <a:defRPr sz="1400">
                <a:solidFill>
                  <a:schemeClr val="bg1"/>
                </a:solidFill>
                <a:latin typeface="D2L Sans" pitchFamily="2" charset="77"/>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29FDC764-47A6-A04A-9E03-B53559B609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364" y="6261360"/>
            <a:ext cx="615616" cy="247956"/>
          </a:xfrm>
          <a:prstGeom prst="rect">
            <a:avLst/>
          </a:prstGeom>
        </p:spPr>
      </p:pic>
      <p:sp>
        <p:nvSpPr>
          <p:cNvPr id="8" name="Rectangle 7">
            <a:extLst>
              <a:ext uri="{FF2B5EF4-FFF2-40B4-BE49-F238E27FC236}">
                <a16:creationId xmlns:a16="http://schemas.microsoft.com/office/drawing/2014/main" id="{37DDEFB6-BE2E-CBE9-CF32-18192AA463B3}"/>
              </a:ext>
            </a:extLst>
          </p:cNvPr>
          <p:cNvSpPr/>
          <p:nvPr userDrawn="1"/>
        </p:nvSpPr>
        <p:spPr>
          <a:xfrm>
            <a:off x="10663198" y="6597352"/>
            <a:ext cx="1146148" cy="123111"/>
          </a:xfrm>
          <a:prstGeom prst="rect">
            <a:avLst/>
          </a:prstGeom>
        </p:spPr>
        <p:txBody>
          <a:bodyPr wrap="none" lIns="0" tIns="0" rIns="0" bIns="0">
            <a:spAutoFit/>
          </a:bodyPr>
          <a:lstStyle/>
          <a:p>
            <a:pPr algn="r"/>
            <a:r>
              <a:rPr lang="en-US" sz="800">
                <a:solidFill>
                  <a:schemeClr val="tx1">
                    <a:alpha val="20000"/>
                  </a:schemeClr>
                </a:solidFill>
                <a:latin typeface="D2L Sans" pitchFamily="2" charset="77"/>
                <a:cs typeface="Arial" panose="020B0604020202020204" pitchFamily="34" charset="0"/>
              </a:rPr>
              <a:t>© </a:t>
            </a:r>
            <a:r>
              <a:rPr lang="en-US" sz="800" b="0" i="0">
                <a:solidFill>
                  <a:schemeClr val="tx1">
                    <a:alpha val="20000"/>
                  </a:schemeClr>
                </a:solidFill>
                <a:latin typeface="D2L Sans" pitchFamily="2" charset="77"/>
              </a:rPr>
              <a:t>2025 D2L Corporation</a:t>
            </a:r>
          </a:p>
        </p:txBody>
      </p:sp>
      <p:sp>
        <p:nvSpPr>
          <p:cNvPr id="9" name="Rectangle 8">
            <a:extLst>
              <a:ext uri="{FF2B5EF4-FFF2-40B4-BE49-F238E27FC236}">
                <a16:creationId xmlns:a16="http://schemas.microsoft.com/office/drawing/2014/main" id="{144FE086-B763-7288-AA2A-77E1CF37816A}"/>
              </a:ext>
            </a:extLst>
          </p:cNvPr>
          <p:cNvSpPr/>
          <p:nvPr userDrawn="1"/>
        </p:nvSpPr>
        <p:spPr>
          <a:xfrm>
            <a:off x="11044783" y="6381328"/>
            <a:ext cx="775853" cy="215444"/>
          </a:xfrm>
          <a:prstGeom prst="rect">
            <a:avLst/>
          </a:prstGeom>
        </p:spPr>
        <p:txBody>
          <a:bodyPr wrap="none" lIns="0" tIns="0" rIns="0" bIns="0">
            <a:spAutoFit/>
          </a:bodyPr>
          <a:lstStyle/>
          <a:p>
            <a:r>
              <a:rPr lang="en-US" sz="1400" b="1" i="0">
                <a:solidFill>
                  <a:schemeClr val="tx1">
                    <a:alpha val="20000"/>
                  </a:schemeClr>
                </a:solidFill>
                <a:latin typeface="D2L Sans Black" pitchFamily="2" charset="77"/>
              </a:rPr>
              <a:t>D2L.com</a:t>
            </a:r>
          </a:p>
        </p:txBody>
      </p:sp>
    </p:spTree>
    <p:extLst>
      <p:ext uri="{BB962C8B-B14F-4D97-AF65-F5344CB8AC3E}">
        <p14:creationId xmlns:p14="http://schemas.microsoft.com/office/powerpoint/2010/main" val="2345748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3595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7/18/25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75316988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emf"/><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community.d2l.com/brightspace/" TargetMode="External"/><Relationship Id="rId2" Type="http://schemas.openxmlformats.org/officeDocument/2006/relationships/hyperlink" Target="https://community.d2l.com/brightspace/categories/release-notes-en" TargetMode="External"/><Relationship Id="rId1" Type="http://schemas.openxmlformats.org/officeDocument/2006/relationships/slideLayout" Target="../slideLayouts/slideLayout7.xml"/><Relationship Id="rId6" Type="http://schemas.openxmlformats.org/officeDocument/2006/relationships/hyperlink" Target="https://www.d2l.com/whats-new/" TargetMode="External"/><Relationship Id="rId5" Type="http://schemas.openxmlformats.org/officeDocument/2006/relationships/image" Target="../media/image13.png"/><Relationship Id="rId4" Type="http://schemas.openxmlformats.org/officeDocument/2006/relationships/hyperlink" Target="https://community.d2l.com/brightspace/categories/product-roadma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emf"/><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emf"/><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emf"/><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hyperlink" Target="https://app.workato.com/browse/recipes"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emf"/><Relationship Id="rId7" Type="http://schemas.openxmlformats.org/officeDocument/2006/relationships/image" Target="../media/image18.svg"/><Relationship Id="rId12"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svg"/><Relationship Id="rId10" Type="http://schemas.openxmlformats.org/officeDocument/2006/relationships/image" Target="../media/image20.svg"/><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emf"/><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lumOff val="15000"/>
              </a:schemeClr>
            </a:gs>
            <a:gs pos="100000">
              <a:schemeClr val="accent2"/>
            </a:gs>
          </a:gsLst>
          <a:lin ang="27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2D4926-B237-2EFD-098C-E67F796E80B1}"/>
              </a:ext>
            </a:extLst>
          </p:cNvPr>
          <p:cNvSpPr txBox="1">
            <a:spLocks noGrp="1"/>
          </p:cNvSpPr>
          <p:nvPr>
            <p:ph type="title" idx="4294967295"/>
          </p:nvPr>
        </p:nvSpPr>
        <p:spPr>
          <a:xfrm>
            <a:off x="665305" y="2719669"/>
            <a:ext cx="9348882" cy="24622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9600"/>
              </a:lnSpc>
              <a:spcBef>
                <a:spcPts val="0"/>
              </a:spcBef>
              <a:spcAft>
                <a:spcPts val="0"/>
              </a:spcAft>
              <a:buClrTx/>
              <a:buSzTx/>
              <a:buFontTx/>
              <a:buNone/>
              <a:tabLst/>
              <a:defRPr/>
            </a:pPr>
            <a:r>
              <a:rPr kumimoji="0" lang="en-US" sz="8800" b="1" i="0" u="none" strike="noStrike" kern="1200" cap="none" spc="-150" normalizeH="0" baseline="0" noProof="0">
                <a:ln>
                  <a:noFill/>
                </a:ln>
                <a:solidFill>
                  <a:srgbClr val="FFFFFF"/>
                </a:solidFill>
                <a:effectLst/>
                <a:uLnTx/>
                <a:uFillTx/>
                <a:latin typeface="Stanley"/>
                <a:ea typeface="+mn-ea"/>
                <a:cs typeface="+mn-cs"/>
              </a:rPr>
              <a:t>D2L Biannual Release</a:t>
            </a:r>
          </a:p>
        </p:txBody>
      </p:sp>
      <p:sp>
        <p:nvSpPr>
          <p:cNvPr id="6" name="TextBox 5">
            <a:extLst>
              <a:ext uri="{FF2B5EF4-FFF2-40B4-BE49-F238E27FC236}">
                <a16:creationId xmlns:a16="http://schemas.microsoft.com/office/drawing/2014/main" id="{35E04BD0-61BE-2C5A-FDB6-C850BCC1B1F6}"/>
              </a:ext>
            </a:extLst>
          </p:cNvPr>
          <p:cNvSpPr txBox="1"/>
          <p:nvPr/>
        </p:nvSpPr>
        <p:spPr>
          <a:xfrm>
            <a:off x="706386" y="2217815"/>
            <a:ext cx="3451368"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3FF76"/>
                </a:solidFill>
                <a:effectLst/>
                <a:uLnTx/>
                <a:uFillTx/>
                <a:latin typeface="D2L Sans" pitchFamily="2" charset="77"/>
                <a:ea typeface="+mn-ea"/>
                <a:cs typeface="Times New Roman" panose="02020603050405020304" pitchFamily="18" charset="0"/>
              </a:rPr>
              <a:t>Midyear 2025</a:t>
            </a:r>
          </a:p>
        </p:txBody>
      </p:sp>
      <p:pic>
        <p:nvPicPr>
          <p:cNvPr id="2" name="Picture 1" descr="D2L Logo">
            <a:extLst>
              <a:ext uri="{FF2B5EF4-FFF2-40B4-BE49-F238E27FC236}">
                <a16:creationId xmlns:a16="http://schemas.microsoft.com/office/drawing/2014/main" id="{DF71C8CE-B4A4-7731-63F7-2C0CD56C8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362" y="682019"/>
            <a:ext cx="1451229" cy="584733"/>
          </a:xfrm>
          <a:prstGeom prst="rect">
            <a:avLst/>
          </a:prstGeom>
        </p:spPr>
      </p:pic>
    </p:spTree>
    <p:extLst>
      <p:ext uri="{BB962C8B-B14F-4D97-AF65-F5344CB8AC3E}">
        <p14:creationId xmlns:p14="http://schemas.microsoft.com/office/powerpoint/2010/main" val="1624164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85646-A659-4411-0FDC-7E1A88EEAF1F}"/>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35FE6D32-85A8-D658-C924-1C9744149F1C}"/>
              </a:ext>
              <a:ext uri="{C183D7F6-B498-43B3-948B-1728B52AA6E4}">
                <adec:decorative xmlns:adec="http://schemas.microsoft.com/office/drawing/2017/decorative" val="1"/>
              </a:ext>
            </a:extLst>
          </p:cNvPr>
          <p:cNvSpPr/>
          <p:nvPr/>
        </p:nvSpPr>
        <p:spPr>
          <a:xfrm>
            <a:off x="371363" y="1334413"/>
            <a:ext cx="5095798" cy="2627634"/>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78AA2A-5507-46A9-08CF-16A23E35EEE3}"/>
              </a:ext>
            </a:extLst>
          </p:cNvPr>
          <p:cNvSpPr>
            <a:spLocks noGrp="1"/>
          </p:cNvSpPr>
          <p:nvPr>
            <p:ph type="title"/>
          </p:nvPr>
        </p:nvSpPr>
        <p:spPr/>
        <p:txBody>
          <a:bodyPr/>
          <a:lstStyle/>
          <a:p>
            <a:r>
              <a:rPr lang="en-US"/>
              <a:t>IPSIS </a:t>
            </a:r>
            <a:endParaRPr lang="en-US" sz="2000">
              <a:latin typeface="D2L Sans" pitchFamily="2" charset="77"/>
            </a:endParaRPr>
          </a:p>
        </p:txBody>
      </p:sp>
      <p:sp>
        <p:nvSpPr>
          <p:cNvPr id="3" name="Content Placeholder 2">
            <a:extLst>
              <a:ext uri="{FF2B5EF4-FFF2-40B4-BE49-F238E27FC236}">
                <a16:creationId xmlns:a16="http://schemas.microsoft.com/office/drawing/2014/main" id="{7D74ED98-1F99-94E7-4539-50F17501CD56}"/>
              </a:ext>
            </a:extLst>
          </p:cNvPr>
          <p:cNvSpPr>
            <a:spLocks noGrp="1"/>
          </p:cNvSpPr>
          <p:nvPr>
            <p:ph sz="half" idx="1"/>
          </p:nvPr>
        </p:nvSpPr>
        <p:spPr>
          <a:xfrm>
            <a:off x="453262" y="1415542"/>
            <a:ext cx="4932000" cy="2465375"/>
          </a:xfrm>
        </p:spPr>
        <p:txBody>
          <a:bodyPr lIns="91440" tIns="45720" rIns="91440" bIns="45720" anchor="t"/>
          <a:lstStyle/>
          <a:p>
            <a:r>
              <a:rPr lang="en-US" sz="1400" b="0">
                <a:solidFill>
                  <a:srgbClr val="000000"/>
                </a:solidFill>
                <a:latin typeface="D2L Sans"/>
              </a:rPr>
              <a:t>Brightspace improves SIS integration efficiency with the following features:</a:t>
            </a:r>
          </a:p>
          <a:p>
            <a:pPr marL="171450" indent="-171450">
              <a:buFont typeface="Arial" panose="020B0604020202020204" pitchFamily="34" charset="0"/>
              <a:buChar char="•"/>
            </a:pPr>
            <a:r>
              <a:rPr lang="en-US" sz="1400" b="0">
                <a:solidFill>
                  <a:srgbClr val="000000"/>
                </a:solidFill>
                <a:latin typeface="D2L Sans"/>
              </a:rPr>
              <a:t>Faster Syncs: Detects and syncs only changes since the last update. Available to all clients using </a:t>
            </a:r>
            <a:r>
              <a:rPr lang="en-US" sz="1400" b="0" err="1">
                <a:solidFill>
                  <a:srgbClr val="000000"/>
                </a:solidFill>
                <a:latin typeface="D2L Sans"/>
              </a:rPr>
              <a:t>OneRoster</a:t>
            </a:r>
            <a:r>
              <a:rPr lang="en-US" sz="1400" b="0">
                <a:solidFill>
                  <a:srgbClr val="000000"/>
                </a:solidFill>
                <a:latin typeface="D2L Sans"/>
              </a:rPr>
              <a:t> REST.</a:t>
            </a:r>
          </a:p>
          <a:p>
            <a:pPr marL="171450" indent="-171450">
              <a:buFont typeface="Arial" panose="020B0604020202020204" pitchFamily="34" charset="0"/>
              <a:buChar char="•"/>
            </a:pPr>
            <a:r>
              <a:rPr lang="en-US" sz="1400" b="0">
                <a:solidFill>
                  <a:srgbClr val="000000"/>
                </a:solidFill>
                <a:latin typeface="D2L Sans"/>
              </a:rPr>
              <a:t>Data Retention Control: Choose what data remains in Brightspace after a term ends, based on school policies. Available to clients using the GG4L </a:t>
            </a:r>
            <a:r>
              <a:rPr lang="en-US" sz="1400" b="0" err="1">
                <a:solidFill>
                  <a:srgbClr val="000000"/>
                </a:solidFill>
                <a:latin typeface="D2L Sans"/>
              </a:rPr>
              <a:t>OneRoster</a:t>
            </a:r>
            <a:r>
              <a:rPr lang="en-US" sz="1400" b="0">
                <a:solidFill>
                  <a:srgbClr val="000000"/>
                </a:solidFill>
                <a:latin typeface="D2L Sans"/>
              </a:rPr>
              <a:t> REST integration for PowerSchool SIS.</a:t>
            </a:r>
          </a:p>
          <a:p>
            <a:pPr marL="171450" indent="-171450">
              <a:buFont typeface="Arial" panose="020B0604020202020204" pitchFamily="34" charset="0"/>
              <a:buChar char="•"/>
            </a:pPr>
            <a:r>
              <a:rPr lang="en-US" sz="1400" b="0">
                <a:solidFill>
                  <a:srgbClr val="000000"/>
                </a:solidFill>
                <a:latin typeface="D2L Sans"/>
              </a:rPr>
              <a:t>Error Detection: Flags duplicate or conflicting SIS data for quick issue resolution. Available to all clients using IPSIS, including </a:t>
            </a:r>
            <a:r>
              <a:rPr lang="en-US" sz="1400" b="0" err="1">
                <a:solidFill>
                  <a:srgbClr val="000000"/>
                </a:solidFill>
                <a:latin typeface="D2L Sans"/>
              </a:rPr>
              <a:t>OneRoster</a:t>
            </a:r>
            <a:r>
              <a:rPr lang="en-US" sz="1400" b="0">
                <a:solidFill>
                  <a:srgbClr val="000000"/>
                </a:solidFill>
                <a:latin typeface="D2L Sans"/>
              </a:rPr>
              <a:t> and D2L Standard CSV integrations.</a:t>
            </a:r>
            <a:endParaRPr lang="en-CA" sz="1400" b="0">
              <a:solidFill>
                <a:srgbClr val="000000"/>
              </a:solidFill>
              <a:latin typeface="D2L Sans"/>
            </a:endParaRPr>
          </a:p>
        </p:txBody>
      </p:sp>
      <p:sp>
        <p:nvSpPr>
          <p:cNvPr id="8" name="Rounded Rectangle 7">
            <a:extLst>
              <a:ext uri="{FF2B5EF4-FFF2-40B4-BE49-F238E27FC236}">
                <a16:creationId xmlns:a16="http://schemas.microsoft.com/office/drawing/2014/main" id="{E2A30F39-10DA-3825-EB02-F6716DC5AA4D}"/>
              </a:ext>
              <a:ext uri="{C183D7F6-B498-43B3-948B-1728B52AA6E4}">
                <adec:decorative xmlns:adec="http://schemas.microsoft.com/office/drawing/2017/decorative" val="1"/>
              </a:ext>
            </a:extLst>
          </p:cNvPr>
          <p:cNvSpPr/>
          <p:nvPr/>
        </p:nvSpPr>
        <p:spPr>
          <a:xfrm>
            <a:off x="371363" y="4103308"/>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398CF39E-0E54-9B8F-E063-F3AC0DE52B81}"/>
              </a:ext>
            </a:extLst>
          </p:cNvPr>
          <p:cNvSpPr txBox="1">
            <a:spLocks/>
          </p:cNvSpPr>
          <p:nvPr/>
        </p:nvSpPr>
        <p:spPr>
          <a:xfrm>
            <a:off x="453262" y="4233221"/>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a:t>Use Case</a:t>
            </a:r>
          </a:p>
          <a:p>
            <a:r>
              <a:rPr lang="en-CA" sz="1400" b="0"/>
              <a:t>Admins integrating Brightspace with their SIS via </a:t>
            </a:r>
            <a:r>
              <a:rPr lang="en-CA" sz="1400" b="0" err="1"/>
              <a:t>OneRoster</a:t>
            </a:r>
            <a:r>
              <a:rPr lang="en-CA" sz="1400" b="0"/>
              <a:t> REST can keep enrollments up to date with greater speed and accuracy. </a:t>
            </a:r>
          </a:p>
          <a:p>
            <a:r>
              <a:rPr lang="en-CA" sz="1400" b="0"/>
              <a:t>With term-end data controls and improved logging, it’s easier to manage records at scale, reduce sync errors, and support long-term data policies.</a:t>
            </a:r>
            <a:endParaRPr lang="en-US" sz="1400" b="0">
              <a:solidFill>
                <a:srgbClr val="000000"/>
              </a:solidFill>
            </a:endParaRPr>
          </a:p>
        </p:txBody>
      </p:sp>
      <p:sp>
        <p:nvSpPr>
          <p:cNvPr id="26" name="Content Placeholder 2">
            <a:extLst>
              <a:ext uri="{FF2B5EF4-FFF2-40B4-BE49-F238E27FC236}">
                <a16:creationId xmlns:a16="http://schemas.microsoft.com/office/drawing/2014/main" id="{48128206-C8A8-B4DC-0A5B-A4DFBBFD3887}"/>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37" name="Content Placeholder 2">
            <a:extLst>
              <a:ext uri="{FF2B5EF4-FFF2-40B4-BE49-F238E27FC236}">
                <a16:creationId xmlns:a16="http://schemas.microsoft.com/office/drawing/2014/main" id="{B569067B-2576-D2C8-80EC-892FE3DE26CA}"/>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0">
              <a:solidFill>
                <a:srgbClr val="000000"/>
              </a:solidFill>
              <a:latin typeface="D2L Sans"/>
            </a:endParaRPr>
          </a:p>
        </p:txBody>
      </p:sp>
      <p:sp>
        <p:nvSpPr>
          <p:cNvPr id="7" name="Content Placeholder 2">
            <a:extLst>
              <a:ext uri="{FF2B5EF4-FFF2-40B4-BE49-F238E27FC236}">
                <a16:creationId xmlns:a16="http://schemas.microsoft.com/office/drawing/2014/main" id="{BA90341D-4B76-CC9B-1078-BA18638C1F2C}"/>
              </a:ext>
            </a:extLst>
          </p:cNvPr>
          <p:cNvSpPr txBox="1">
            <a:spLocks/>
          </p:cNvSpPr>
          <p:nvPr/>
        </p:nvSpPr>
        <p:spPr>
          <a:xfrm>
            <a:off x="6012538" y="4977305"/>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sz="800" b="0" i="1">
                <a:solidFill>
                  <a:srgbClr val="555A62"/>
                </a:solidFill>
                <a:effectLst/>
                <a:latin typeface="D2L Sans" pitchFamily="2" charset="77"/>
              </a:rPr>
              <a:t>Review the enrollment error metadata to locate the duplicated user</a:t>
            </a:r>
            <a:endParaRPr lang="en-US" sz="800" b="0" i="1">
              <a:solidFill>
                <a:srgbClr val="000000"/>
              </a:solidFill>
              <a:latin typeface="D2L Sans"/>
            </a:endParaRPr>
          </a:p>
        </p:txBody>
      </p:sp>
      <p:pic>
        <p:nvPicPr>
          <p:cNvPr id="5122" name="Picture 2" descr="The Username error now provides additional information, including a metadata table with enrollment data for the existing username.">
            <a:extLst>
              <a:ext uri="{FF2B5EF4-FFF2-40B4-BE49-F238E27FC236}">
                <a16:creationId xmlns:a16="http://schemas.microsoft.com/office/drawing/2014/main" id="{11553901-D6CC-6AC2-2C50-7CBE67143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716" y="1981061"/>
            <a:ext cx="5879919" cy="289587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1D0EC60B-9B72-44E2-DB00-12B0C6CFA738}"/>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Brightspace,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3618000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CFFFA-B076-E590-330A-3E7ED9E9DDF4}"/>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30845E70-53AA-A01A-B003-A0F5DF3C5B71}"/>
              </a:ext>
              <a:ext uri="{C183D7F6-B498-43B3-948B-1728B52AA6E4}">
                <adec:decorative xmlns:adec="http://schemas.microsoft.com/office/drawing/2017/decorative" val="1"/>
              </a:ext>
            </a:extLst>
          </p:cNvPr>
          <p:cNvSpPr/>
          <p:nvPr/>
        </p:nvSpPr>
        <p:spPr>
          <a:xfrm>
            <a:off x="371363" y="1334413"/>
            <a:ext cx="5095798" cy="2030637"/>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A0B20-C571-FFF2-D12B-5C909CB41AF0}"/>
              </a:ext>
            </a:extLst>
          </p:cNvPr>
          <p:cNvSpPr>
            <a:spLocks noGrp="1"/>
          </p:cNvSpPr>
          <p:nvPr>
            <p:ph type="title"/>
          </p:nvPr>
        </p:nvSpPr>
        <p:spPr/>
        <p:txBody>
          <a:bodyPr/>
          <a:lstStyle/>
          <a:p>
            <a:r>
              <a:rPr lang="en-US"/>
              <a:t>Profession Path</a:t>
            </a:r>
            <a:endParaRPr lang="en-US" sz="2000">
              <a:latin typeface="D2L Sans" pitchFamily="2" charset="77"/>
            </a:endParaRPr>
          </a:p>
        </p:txBody>
      </p:sp>
      <p:sp>
        <p:nvSpPr>
          <p:cNvPr id="3" name="Content Placeholder 2">
            <a:extLst>
              <a:ext uri="{FF2B5EF4-FFF2-40B4-BE49-F238E27FC236}">
                <a16:creationId xmlns:a16="http://schemas.microsoft.com/office/drawing/2014/main" id="{CEEE2344-5F2E-8D0D-0CBD-F5BF3A0F7537}"/>
              </a:ext>
            </a:extLst>
          </p:cNvPr>
          <p:cNvSpPr>
            <a:spLocks noGrp="1"/>
          </p:cNvSpPr>
          <p:nvPr>
            <p:ph sz="half" idx="1"/>
          </p:nvPr>
        </p:nvSpPr>
        <p:spPr>
          <a:xfrm>
            <a:off x="453262" y="1432910"/>
            <a:ext cx="4932000" cy="1833641"/>
          </a:xfrm>
        </p:spPr>
        <p:txBody>
          <a:bodyPr lIns="91440" tIns="45720" rIns="91440" bIns="45720" anchor="t"/>
          <a:lstStyle/>
          <a:p>
            <a:r>
              <a:rPr lang="en-US" sz="1400" dirty="0">
                <a:solidFill>
                  <a:srgbClr val="000000"/>
                </a:solidFill>
                <a:latin typeface="D2L Sans"/>
              </a:rPr>
              <a:t>Empowers learners to take charge of their development through self-assessment, personalized recommendations, and learning plans — perfect for Associations and training-focused organizations using Brightspace.</a:t>
            </a:r>
          </a:p>
        </p:txBody>
      </p:sp>
      <p:sp>
        <p:nvSpPr>
          <p:cNvPr id="8" name="Rounded Rectangle 7">
            <a:extLst>
              <a:ext uri="{FF2B5EF4-FFF2-40B4-BE49-F238E27FC236}">
                <a16:creationId xmlns:a16="http://schemas.microsoft.com/office/drawing/2014/main" id="{B676E4B6-09C8-AC6F-6575-F8C8C5953C8F}"/>
              </a:ext>
              <a:ext uri="{C183D7F6-B498-43B3-948B-1728B52AA6E4}">
                <adec:decorative xmlns:adec="http://schemas.microsoft.com/office/drawing/2017/decorative" val="1"/>
              </a:ext>
            </a:extLst>
          </p:cNvPr>
          <p:cNvSpPr/>
          <p:nvPr/>
        </p:nvSpPr>
        <p:spPr>
          <a:xfrm>
            <a:off x="371363" y="3527687"/>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F3C1D7E-FB10-C2AF-D00D-D3170A380FD0}"/>
              </a:ext>
            </a:extLst>
          </p:cNvPr>
          <p:cNvSpPr txBox="1">
            <a:spLocks/>
          </p:cNvSpPr>
          <p:nvPr/>
        </p:nvSpPr>
        <p:spPr>
          <a:xfrm>
            <a:off x="453262" y="3657600"/>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a:t>Use Case</a:t>
            </a:r>
          </a:p>
          <a:p>
            <a:r>
              <a:rPr lang="en-CA" sz="1400" b="0"/>
              <a:t>Profession Path empowers learners to build personalized growth plans and track progress over time. </a:t>
            </a:r>
          </a:p>
          <a:p>
            <a:r>
              <a:rPr lang="en-CA" sz="1400" b="0"/>
              <a:t>Administrators can guide development with structured recommendations and gain valuable insights through engagement data and exports.</a:t>
            </a:r>
            <a:endParaRPr lang="en-US" sz="1400" b="0">
              <a:solidFill>
                <a:srgbClr val="000000"/>
              </a:solidFill>
            </a:endParaRPr>
          </a:p>
        </p:txBody>
      </p:sp>
      <p:sp>
        <p:nvSpPr>
          <p:cNvPr id="7" name="Content Placeholder 2">
            <a:extLst>
              <a:ext uri="{FF2B5EF4-FFF2-40B4-BE49-F238E27FC236}">
                <a16:creationId xmlns:a16="http://schemas.microsoft.com/office/drawing/2014/main" id="{E364A48D-5553-BF1C-37FE-38253486CFFB}"/>
              </a:ext>
            </a:extLst>
          </p:cNvPr>
          <p:cNvSpPr txBox="1">
            <a:spLocks/>
          </p:cNvSpPr>
          <p:nvPr/>
        </p:nvSpPr>
        <p:spPr>
          <a:xfrm>
            <a:off x="5926813" y="5649854"/>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sz="800" b="0" i="1">
                <a:solidFill>
                  <a:srgbClr val="555A62"/>
                </a:solidFill>
                <a:effectLst/>
                <a:latin typeface="D2L Sans" pitchFamily="2" charset="77"/>
              </a:rPr>
              <a:t>The Self Assessment page in Profession Path</a:t>
            </a:r>
            <a:endParaRPr lang="en-US" sz="800" b="0" i="1">
              <a:solidFill>
                <a:srgbClr val="000000"/>
              </a:solidFill>
              <a:latin typeface="D2L Sans"/>
            </a:endParaRPr>
          </a:p>
        </p:txBody>
      </p:sp>
      <p:pic>
        <p:nvPicPr>
          <p:cNvPr id="4098" name="Picture 2" descr="Brightspace Profession Path tool displaying the Self Assessment page for learners. The page lists levels such as Associate Level 1 and Chartered Member Level 1, each with descriptions, progress indicators, and options to Go to Assessment or View Recommendations">
            <a:extLst>
              <a:ext uri="{FF2B5EF4-FFF2-40B4-BE49-F238E27FC236}">
                <a16:creationId xmlns:a16="http://schemas.microsoft.com/office/drawing/2014/main" id="{FCDB8118-B82A-DC04-8068-53AD37CDA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088" y="1334413"/>
            <a:ext cx="5785725" cy="422487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Content Placeholder 4">
            <a:extLst>
              <a:ext uri="{FF2B5EF4-FFF2-40B4-BE49-F238E27FC236}">
                <a16:creationId xmlns:a16="http://schemas.microsoft.com/office/drawing/2014/main" id="{5EB99A98-5105-17AC-CDF5-44EC4315E57F}"/>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Brightspace,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814839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A7617-2ACC-CB72-2727-A141AC7036F1}"/>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6BF8D140-8A3A-45A2-EE6A-DEA6BF7C7176}"/>
              </a:ext>
              <a:ext uri="{C183D7F6-B498-43B3-948B-1728B52AA6E4}">
                <adec:decorative xmlns:adec="http://schemas.microsoft.com/office/drawing/2017/decorative" val="1"/>
              </a:ext>
            </a:extLst>
          </p:cNvPr>
          <p:cNvSpPr/>
          <p:nvPr/>
        </p:nvSpPr>
        <p:spPr>
          <a:xfrm>
            <a:off x="371363" y="1334413"/>
            <a:ext cx="5095798" cy="2579453"/>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F3A75-A6B7-9A11-7852-21D17D59C936}"/>
              </a:ext>
            </a:extLst>
          </p:cNvPr>
          <p:cNvSpPr>
            <a:spLocks noGrp="1"/>
          </p:cNvSpPr>
          <p:nvPr>
            <p:ph type="title"/>
          </p:nvPr>
        </p:nvSpPr>
        <p:spPr/>
        <p:txBody>
          <a:bodyPr/>
          <a:lstStyle/>
          <a:p>
            <a:r>
              <a:rPr lang="en-US"/>
              <a:t>New Courses Tool</a:t>
            </a:r>
            <a:endParaRPr lang="en-US" sz="2000">
              <a:latin typeface="D2L Sans" pitchFamily="2" charset="77"/>
            </a:endParaRPr>
          </a:p>
        </p:txBody>
      </p:sp>
      <p:sp>
        <p:nvSpPr>
          <p:cNvPr id="3" name="Content Placeholder 2">
            <a:extLst>
              <a:ext uri="{FF2B5EF4-FFF2-40B4-BE49-F238E27FC236}">
                <a16:creationId xmlns:a16="http://schemas.microsoft.com/office/drawing/2014/main" id="{0D7245A4-DC1B-5EB2-A36C-007C3CD011CF}"/>
              </a:ext>
            </a:extLst>
          </p:cNvPr>
          <p:cNvSpPr>
            <a:spLocks noGrp="1"/>
          </p:cNvSpPr>
          <p:nvPr>
            <p:ph sz="half" idx="1"/>
          </p:nvPr>
        </p:nvSpPr>
        <p:spPr>
          <a:xfrm>
            <a:off x="453262" y="1458376"/>
            <a:ext cx="4932000" cy="2331525"/>
          </a:xfrm>
        </p:spPr>
        <p:txBody>
          <a:bodyPr lIns="91440" tIns="45720" rIns="91440" bIns="45720" anchor="t"/>
          <a:lstStyle/>
          <a:p>
            <a:r>
              <a:rPr lang="en-US" sz="1400" b="0" dirty="0">
                <a:latin typeface="D2L Sans"/>
              </a:rPr>
              <a:t>The new Courses tool simplifies course management for administrators. Create, copy and manage courses faster with a streamlined workflow. </a:t>
            </a:r>
          </a:p>
          <a:p>
            <a:r>
              <a:rPr lang="en-US" sz="1400" b="0" dirty="0">
                <a:latin typeface="D2L Sans"/>
              </a:rPr>
              <a:t>Access course homepages, templates, and admin settings—all from one centralized location.</a:t>
            </a:r>
            <a:endParaRPr lang="en-US" sz="1400" b="0" dirty="0">
              <a:solidFill>
                <a:srgbClr val="000000"/>
              </a:solidFill>
              <a:latin typeface="D2L Sans"/>
            </a:endParaRPr>
          </a:p>
        </p:txBody>
      </p:sp>
      <p:sp>
        <p:nvSpPr>
          <p:cNvPr id="8" name="Rounded Rectangle 7">
            <a:extLst>
              <a:ext uri="{FF2B5EF4-FFF2-40B4-BE49-F238E27FC236}">
                <a16:creationId xmlns:a16="http://schemas.microsoft.com/office/drawing/2014/main" id="{5FFE2EB4-E51F-599D-3717-16DD97536DA9}"/>
              </a:ext>
              <a:ext uri="{C183D7F6-B498-43B3-948B-1728B52AA6E4}">
                <adec:decorative xmlns:adec="http://schemas.microsoft.com/office/drawing/2017/decorative" val="1"/>
              </a:ext>
            </a:extLst>
          </p:cNvPr>
          <p:cNvSpPr/>
          <p:nvPr/>
        </p:nvSpPr>
        <p:spPr>
          <a:xfrm>
            <a:off x="371363" y="4032506"/>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384C2FB3-5278-A16B-6B4E-F788BC022258}"/>
              </a:ext>
            </a:extLst>
          </p:cNvPr>
          <p:cNvSpPr txBox="1">
            <a:spLocks/>
          </p:cNvSpPr>
          <p:nvPr/>
        </p:nvSpPr>
        <p:spPr>
          <a:xfrm>
            <a:off x="453262" y="4162419"/>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a:t>Use Case</a:t>
            </a:r>
          </a:p>
          <a:p>
            <a:r>
              <a:rPr lang="en-CA" sz="1400" b="0"/>
              <a:t>Administrators can save time and reduce manual steps when managing courses at scale. </a:t>
            </a:r>
          </a:p>
          <a:p>
            <a:r>
              <a:rPr lang="en-CA" sz="1400" b="0"/>
              <a:t>Whether setting up new terms, copying existing content, or editing course settings, the improved experience simplifies routine tasks and boosts overall efficiency</a:t>
            </a:r>
            <a:r>
              <a:rPr lang="en-US" sz="1400" b="0">
                <a:solidFill>
                  <a:srgbClr val="000000"/>
                </a:solidFill>
                <a:latin typeface="D2L Sans"/>
              </a:rPr>
              <a:t>.</a:t>
            </a:r>
            <a:endParaRPr lang="en-US" sz="1400" b="0">
              <a:solidFill>
                <a:srgbClr val="000000"/>
              </a:solidFill>
            </a:endParaRPr>
          </a:p>
        </p:txBody>
      </p:sp>
      <p:sp>
        <p:nvSpPr>
          <p:cNvPr id="26" name="Content Placeholder 2">
            <a:extLst>
              <a:ext uri="{FF2B5EF4-FFF2-40B4-BE49-F238E27FC236}">
                <a16:creationId xmlns:a16="http://schemas.microsoft.com/office/drawing/2014/main" id="{6BAE8681-C735-4AD8-DD40-4727D9FEE457}"/>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7" name="Content Placeholder 2">
            <a:extLst>
              <a:ext uri="{FF2B5EF4-FFF2-40B4-BE49-F238E27FC236}">
                <a16:creationId xmlns:a16="http://schemas.microsoft.com/office/drawing/2014/main" id="{85C1C4DB-5B1E-62E1-8045-0AEA800D11BE}"/>
              </a:ext>
            </a:extLst>
          </p:cNvPr>
          <p:cNvSpPr txBox="1">
            <a:spLocks/>
          </p:cNvSpPr>
          <p:nvPr/>
        </p:nvSpPr>
        <p:spPr>
          <a:xfrm>
            <a:off x="5861810" y="5948678"/>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00" b="0" i="1">
                <a:solidFill>
                  <a:srgbClr val="000000"/>
                </a:solidFill>
                <a:latin typeface="D2L Sans"/>
              </a:rPr>
              <a:t>New course management screenshot</a:t>
            </a:r>
          </a:p>
        </p:txBody>
      </p:sp>
      <p:pic>
        <p:nvPicPr>
          <p:cNvPr id="4098" name="Picture 2" descr="New course management screenshot.">
            <a:extLst>
              <a:ext uri="{FF2B5EF4-FFF2-40B4-BE49-F238E27FC236}">
                <a16:creationId xmlns:a16="http://schemas.microsoft.com/office/drawing/2014/main" id="{96828896-69EE-5369-7AE9-54E9C6744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810" y="1334413"/>
            <a:ext cx="4556155" cy="26980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ew course management screenshot">
            <a:extLst>
              <a:ext uri="{FF2B5EF4-FFF2-40B4-BE49-F238E27FC236}">
                <a16:creationId xmlns:a16="http://schemas.microsoft.com/office/drawing/2014/main" id="{E434A30A-629D-B3F7-86E4-8AA89AD85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7542" y="2528203"/>
            <a:ext cx="3833093" cy="326349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1D124B96-23B3-5D1A-9110-0756A6E96A8C}"/>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Brightspace,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371686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18802-0916-D4E5-A38F-0BC47001BAB4}"/>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48250A66-9C41-29DE-AAC1-076CE6BFF5C5}"/>
              </a:ext>
              <a:ext uri="{C183D7F6-B498-43B3-948B-1728B52AA6E4}">
                <adec:decorative xmlns:adec="http://schemas.microsoft.com/office/drawing/2017/decorative" val="1"/>
              </a:ext>
            </a:extLst>
          </p:cNvPr>
          <p:cNvSpPr/>
          <p:nvPr/>
        </p:nvSpPr>
        <p:spPr>
          <a:xfrm>
            <a:off x="371363" y="1334413"/>
            <a:ext cx="5095798" cy="24914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B1754-16F3-70F3-C405-5CCD29C14B11}"/>
              </a:ext>
            </a:extLst>
          </p:cNvPr>
          <p:cNvSpPr>
            <a:spLocks noGrp="1"/>
          </p:cNvSpPr>
          <p:nvPr>
            <p:ph type="title"/>
          </p:nvPr>
        </p:nvSpPr>
        <p:spPr/>
        <p:txBody>
          <a:bodyPr/>
          <a:lstStyle/>
          <a:p>
            <a:r>
              <a:rPr lang="en-US"/>
              <a:t>Feedback &amp; Assessments</a:t>
            </a:r>
            <a:endParaRPr lang="en-US" sz="2000">
              <a:latin typeface="D2L Sans" pitchFamily="2" charset="77"/>
            </a:endParaRPr>
          </a:p>
        </p:txBody>
      </p:sp>
      <p:sp>
        <p:nvSpPr>
          <p:cNvPr id="3" name="Content Placeholder 2">
            <a:extLst>
              <a:ext uri="{FF2B5EF4-FFF2-40B4-BE49-F238E27FC236}">
                <a16:creationId xmlns:a16="http://schemas.microsoft.com/office/drawing/2014/main" id="{EF08A5C9-6645-F90D-D129-F5DFE57EC895}"/>
              </a:ext>
            </a:extLst>
          </p:cNvPr>
          <p:cNvSpPr>
            <a:spLocks noGrp="1"/>
          </p:cNvSpPr>
          <p:nvPr>
            <p:ph sz="half" idx="1"/>
          </p:nvPr>
        </p:nvSpPr>
        <p:spPr>
          <a:xfrm>
            <a:off x="453262" y="1486510"/>
            <a:ext cx="4932000" cy="2187242"/>
          </a:xfrm>
        </p:spPr>
        <p:txBody>
          <a:bodyPr lIns="91440" tIns="45720" rIns="91440" bIns="45720" anchor="t"/>
          <a:lstStyle/>
          <a:p>
            <a:pPr>
              <a:buNone/>
            </a:pPr>
            <a:r>
              <a:rPr lang="en-CA" sz="1400" b="0">
                <a:latin typeface="D2L Sans"/>
              </a:rPr>
              <a:t>Make managing assessments more flexible:</a:t>
            </a:r>
          </a:p>
          <a:p>
            <a:pPr marL="171450" indent="-171450">
              <a:buFont typeface="Arial" panose="020B0604020202020204" pitchFamily="34" charset="0"/>
              <a:buChar char="•"/>
            </a:pPr>
            <a:r>
              <a:rPr lang="en-CA" sz="1400">
                <a:latin typeface="D2L Sans"/>
              </a:rPr>
              <a:t>Reopen quiz attempts </a:t>
            </a:r>
            <a:r>
              <a:rPr lang="en-CA" sz="1400" b="0">
                <a:latin typeface="D2L Sans"/>
              </a:rPr>
              <a:t>so learners can pick up where they left off, even after the end date or time limit has passed</a:t>
            </a:r>
          </a:p>
          <a:p>
            <a:pPr marL="171450" indent="-171450">
              <a:buFont typeface="Arial" panose="020B0604020202020204" pitchFamily="34" charset="0"/>
              <a:buChar char="•"/>
            </a:pPr>
            <a:r>
              <a:rPr lang="en-CA" sz="1400"/>
              <a:t>Instructors can now quickly remove all rubric level selections without affecting written feedback—ideal for fixing mistakes or starting over.</a:t>
            </a:r>
            <a:endParaRPr lang="en-US" sz="1400">
              <a:solidFill>
                <a:srgbClr val="000000"/>
              </a:solidFill>
              <a:latin typeface="D2L Sans"/>
            </a:endParaRPr>
          </a:p>
          <a:p>
            <a:pPr marL="171450" indent="-171450">
              <a:buFont typeface="Arial" panose="020B0604020202020204" pitchFamily="34" charset="0"/>
              <a:buChar char="•"/>
            </a:pPr>
            <a:endParaRPr lang="en-CA" sz="1400" b="0">
              <a:latin typeface="D2L Sans"/>
            </a:endParaRPr>
          </a:p>
          <a:p>
            <a:pPr marL="171450" indent="-171450">
              <a:buFont typeface="Arial" panose="020B0604020202020204" pitchFamily="34" charset="0"/>
              <a:buChar char="•"/>
            </a:pPr>
            <a:endParaRPr lang="en-CA" sz="1400" b="0">
              <a:latin typeface="D2L Sans"/>
            </a:endParaRPr>
          </a:p>
        </p:txBody>
      </p:sp>
      <p:sp>
        <p:nvSpPr>
          <p:cNvPr id="8" name="Rounded Rectangle 7">
            <a:extLst>
              <a:ext uri="{FF2B5EF4-FFF2-40B4-BE49-F238E27FC236}">
                <a16:creationId xmlns:a16="http://schemas.microsoft.com/office/drawing/2014/main" id="{F76F3FFC-0103-FAF1-9484-B37A7EC065FA}"/>
              </a:ext>
              <a:ext uri="{C183D7F6-B498-43B3-948B-1728B52AA6E4}">
                <adec:decorative xmlns:adec="http://schemas.microsoft.com/office/drawing/2017/decorative" val="1"/>
              </a:ext>
            </a:extLst>
          </p:cNvPr>
          <p:cNvSpPr/>
          <p:nvPr/>
        </p:nvSpPr>
        <p:spPr>
          <a:xfrm>
            <a:off x="371363" y="3981924"/>
            <a:ext cx="5095798" cy="2425550"/>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DC137994-A76B-DBB0-082C-A8C1824D666E}"/>
              </a:ext>
            </a:extLst>
          </p:cNvPr>
          <p:cNvSpPr txBox="1">
            <a:spLocks/>
          </p:cNvSpPr>
          <p:nvPr/>
        </p:nvSpPr>
        <p:spPr>
          <a:xfrm>
            <a:off x="453262" y="4111837"/>
            <a:ext cx="4932000" cy="190072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a:t>Use Case</a:t>
            </a:r>
          </a:p>
          <a:p>
            <a:r>
              <a:rPr lang="en-CA" sz="1400" b="0">
                <a:latin typeface="D2L Sans"/>
              </a:rPr>
              <a:t>If a learner needs more time on a quiz, it's easy to offer flexibility without starting from the beginning.</a:t>
            </a:r>
          </a:p>
          <a:p>
            <a:r>
              <a:rPr lang="en-CA" sz="1400" b="0"/>
              <a:t>If an instructor accidentally applies the wrong rubric scores—especially during a bulk update—they can now reset the rubric scoring in just a few clicks. This saves time, reduces frustration, and keeps feedback intact. </a:t>
            </a:r>
          </a:p>
          <a:p>
            <a:r>
              <a:rPr lang="en-CA" sz="1400" b="0"/>
              <a:t>It’s a simple but powerful way to support smoother, more flexible evaluation workflows.</a:t>
            </a:r>
            <a:endParaRPr lang="en-US" sz="1400" b="0">
              <a:solidFill>
                <a:srgbClr val="000000"/>
              </a:solidFill>
            </a:endParaRPr>
          </a:p>
          <a:p>
            <a:endParaRPr lang="en-US" sz="1400" b="0">
              <a:solidFill>
                <a:srgbClr val="000000"/>
              </a:solidFill>
              <a:latin typeface="D2L Sans"/>
            </a:endParaRPr>
          </a:p>
        </p:txBody>
      </p:sp>
      <p:sp>
        <p:nvSpPr>
          <p:cNvPr id="26" name="Content Placeholder 2">
            <a:extLst>
              <a:ext uri="{FF2B5EF4-FFF2-40B4-BE49-F238E27FC236}">
                <a16:creationId xmlns:a16="http://schemas.microsoft.com/office/drawing/2014/main" id="{1E997149-7C2E-A756-E409-AAED871A2BE4}"/>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7" name="Content Placeholder 2">
            <a:extLst>
              <a:ext uri="{FF2B5EF4-FFF2-40B4-BE49-F238E27FC236}">
                <a16:creationId xmlns:a16="http://schemas.microsoft.com/office/drawing/2014/main" id="{4003EB42-12F7-52CD-E6B6-C183C94E5B6B}"/>
              </a:ext>
            </a:extLst>
          </p:cNvPr>
          <p:cNvSpPr txBox="1">
            <a:spLocks/>
          </p:cNvSpPr>
          <p:nvPr/>
        </p:nvSpPr>
        <p:spPr>
          <a:xfrm>
            <a:off x="6096000" y="3189400"/>
            <a:ext cx="5736274" cy="282641"/>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00" b="0" i="1">
                <a:solidFill>
                  <a:srgbClr val="000000"/>
                </a:solidFill>
                <a:latin typeface="D2L Sans"/>
              </a:rPr>
              <a:t>Quiz attempt screen</a:t>
            </a:r>
          </a:p>
        </p:txBody>
      </p:sp>
      <p:pic>
        <p:nvPicPr>
          <p:cNvPr id="4" name="Picture 3" descr="Manage quizzes user list screen where reopen quiz attempt is available">
            <a:extLst>
              <a:ext uri="{FF2B5EF4-FFF2-40B4-BE49-F238E27FC236}">
                <a16:creationId xmlns:a16="http://schemas.microsoft.com/office/drawing/2014/main" id="{A3867CED-7992-5758-5F44-5AB132DF2A44}"/>
              </a:ext>
            </a:extLst>
          </p:cNvPr>
          <p:cNvPicPr>
            <a:picLocks noChangeAspect="1"/>
          </p:cNvPicPr>
          <p:nvPr/>
        </p:nvPicPr>
        <p:blipFill>
          <a:blip r:embed="rId3"/>
          <a:stretch>
            <a:fillRect/>
          </a:stretch>
        </p:blipFill>
        <p:spPr>
          <a:xfrm>
            <a:off x="6983704" y="1028971"/>
            <a:ext cx="4098530" cy="2056997"/>
          </a:xfrm>
          <a:prstGeom prst="rect">
            <a:avLst/>
          </a:prstGeom>
          <a:ln>
            <a:solidFill>
              <a:schemeClr val="accent1"/>
            </a:solidFill>
          </a:ln>
        </p:spPr>
      </p:pic>
      <p:pic>
        <p:nvPicPr>
          <p:cNvPr id="10" name="Picture 9" descr="Reopen quiz attempt screenshot">
            <a:extLst>
              <a:ext uri="{FF2B5EF4-FFF2-40B4-BE49-F238E27FC236}">
                <a16:creationId xmlns:a16="http://schemas.microsoft.com/office/drawing/2014/main" id="{227533D9-CC75-B366-0ADF-F8BE2F1E6280}"/>
              </a:ext>
            </a:extLst>
          </p:cNvPr>
          <p:cNvPicPr>
            <a:picLocks noChangeAspect="1"/>
          </p:cNvPicPr>
          <p:nvPr/>
        </p:nvPicPr>
        <p:blipFill>
          <a:blip r:embed="rId4"/>
          <a:stretch>
            <a:fillRect/>
          </a:stretch>
        </p:blipFill>
        <p:spPr>
          <a:xfrm>
            <a:off x="8553535" y="610578"/>
            <a:ext cx="2657457" cy="1959610"/>
          </a:xfrm>
          <a:prstGeom prst="rect">
            <a:avLst/>
          </a:prstGeom>
          <a:ln>
            <a:solidFill>
              <a:schemeClr val="accent1"/>
            </a:solidFill>
          </a:ln>
        </p:spPr>
      </p:pic>
      <p:sp>
        <p:nvSpPr>
          <p:cNvPr id="5" name="Content Placeholder 4">
            <a:extLst>
              <a:ext uri="{FF2B5EF4-FFF2-40B4-BE49-F238E27FC236}">
                <a16:creationId xmlns:a16="http://schemas.microsoft.com/office/drawing/2014/main" id="{5F2A2A5F-FC6D-1E70-1F40-FA6EF06F85DE}"/>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Brightspace,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
        <p:nvSpPr>
          <p:cNvPr id="6" name="Content Placeholder 2">
            <a:extLst>
              <a:ext uri="{FF2B5EF4-FFF2-40B4-BE49-F238E27FC236}">
                <a16:creationId xmlns:a16="http://schemas.microsoft.com/office/drawing/2014/main" id="{1D666C1F-59C8-D7B0-9D03-3508D3A57120}"/>
              </a:ext>
            </a:extLst>
          </p:cNvPr>
          <p:cNvSpPr txBox="1">
            <a:spLocks/>
          </p:cNvSpPr>
          <p:nvPr/>
        </p:nvSpPr>
        <p:spPr>
          <a:xfrm>
            <a:off x="5935230" y="6182510"/>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sz="800" b="0" i="1">
                <a:solidFill>
                  <a:srgbClr val="555A62"/>
                </a:solidFill>
                <a:effectLst/>
                <a:latin typeface="D2L Sans" pitchFamily="2" charset="77"/>
              </a:rPr>
              <a:t>Clear rubric screen</a:t>
            </a:r>
            <a:endParaRPr lang="en-US" sz="800" b="0" i="1">
              <a:solidFill>
                <a:srgbClr val="000000"/>
              </a:solidFill>
              <a:latin typeface="D2L Sans"/>
            </a:endParaRPr>
          </a:p>
        </p:txBody>
      </p:sp>
      <p:pic>
        <p:nvPicPr>
          <p:cNvPr id="12" name="Picture 11" descr="Clear rubric selection screen">
            <a:extLst>
              <a:ext uri="{FF2B5EF4-FFF2-40B4-BE49-F238E27FC236}">
                <a16:creationId xmlns:a16="http://schemas.microsoft.com/office/drawing/2014/main" id="{905E0092-6B7C-6844-DB00-CEED2E7B7BF9}"/>
              </a:ext>
            </a:extLst>
          </p:cNvPr>
          <p:cNvPicPr>
            <a:picLocks noChangeAspect="1"/>
          </p:cNvPicPr>
          <p:nvPr/>
        </p:nvPicPr>
        <p:blipFill>
          <a:blip r:embed="rId5"/>
          <a:stretch>
            <a:fillRect/>
          </a:stretch>
        </p:blipFill>
        <p:spPr>
          <a:xfrm>
            <a:off x="7616906" y="3575473"/>
            <a:ext cx="2694462" cy="2503605"/>
          </a:xfrm>
          <a:prstGeom prst="rect">
            <a:avLst/>
          </a:prstGeom>
          <a:ln>
            <a:solidFill>
              <a:schemeClr val="accent1"/>
            </a:solidFill>
          </a:ln>
        </p:spPr>
      </p:pic>
    </p:spTree>
    <p:extLst>
      <p:ext uri="{BB962C8B-B14F-4D97-AF65-F5344CB8AC3E}">
        <p14:creationId xmlns:p14="http://schemas.microsoft.com/office/powerpoint/2010/main" val="231053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4386C-D16F-25EB-1F80-5F8573F663C6}"/>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BCA935BF-A460-E957-6D0F-9430DAB14F25}"/>
              </a:ext>
              <a:ext uri="{C183D7F6-B498-43B3-948B-1728B52AA6E4}">
                <adec:decorative xmlns:adec="http://schemas.microsoft.com/office/drawing/2017/decorative" val="1"/>
              </a:ext>
            </a:extLst>
          </p:cNvPr>
          <p:cNvSpPr/>
          <p:nvPr/>
        </p:nvSpPr>
        <p:spPr>
          <a:xfrm>
            <a:off x="371363" y="1334413"/>
            <a:ext cx="5095798" cy="237054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12FEB1-FC91-4D8D-13BF-D6A4C194B2CE}"/>
              </a:ext>
            </a:extLst>
          </p:cNvPr>
          <p:cNvSpPr>
            <a:spLocks noGrp="1"/>
          </p:cNvSpPr>
          <p:nvPr>
            <p:ph type="title"/>
          </p:nvPr>
        </p:nvSpPr>
        <p:spPr/>
        <p:txBody>
          <a:bodyPr/>
          <a:lstStyle/>
          <a:p>
            <a:r>
              <a:rPr lang="en-US"/>
              <a:t>Navigate Course Content</a:t>
            </a:r>
            <a:endParaRPr lang="en-US" sz="2000">
              <a:latin typeface="D2L Sans" pitchFamily="2" charset="77"/>
            </a:endParaRPr>
          </a:p>
        </p:txBody>
      </p:sp>
      <p:sp>
        <p:nvSpPr>
          <p:cNvPr id="3" name="Content Placeholder 2">
            <a:extLst>
              <a:ext uri="{FF2B5EF4-FFF2-40B4-BE49-F238E27FC236}">
                <a16:creationId xmlns:a16="http://schemas.microsoft.com/office/drawing/2014/main" id="{ECE1DB66-B467-F49B-D2E2-125594D1C0C9}"/>
              </a:ext>
            </a:extLst>
          </p:cNvPr>
          <p:cNvSpPr>
            <a:spLocks noGrp="1"/>
          </p:cNvSpPr>
          <p:nvPr>
            <p:ph sz="half" idx="1"/>
          </p:nvPr>
        </p:nvSpPr>
        <p:spPr>
          <a:xfrm>
            <a:off x="453262" y="1415542"/>
            <a:ext cx="4932000" cy="2208287"/>
          </a:xfrm>
        </p:spPr>
        <p:txBody>
          <a:bodyPr anchor="t"/>
          <a:lstStyle/>
          <a:p>
            <a:pPr>
              <a:buNone/>
            </a:pPr>
            <a:r>
              <a:rPr lang="en-CA" sz="1400" b="0"/>
              <a:t>Navigating course content is now faster and more intuitive in the New Content Experience:</a:t>
            </a:r>
          </a:p>
          <a:p>
            <a:pPr marL="171450" indent="-171450">
              <a:buFont typeface="Arial" panose="020B0604020202020204" pitchFamily="34" charset="0"/>
              <a:buChar char="•"/>
            </a:pPr>
            <a:r>
              <a:rPr lang="en-CA" sz="1400" b="0"/>
              <a:t>New navigation buttons make it easy to move between topics in order</a:t>
            </a:r>
          </a:p>
          <a:p>
            <a:pPr marL="171450" indent="-171450">
              <a:buFont typeface="Arial" panose="020B0604020202020204" pitchFamily="34" charset="0"/>
              <a:buChar char="•"/>
            </a:pPr>
            <a:r>
              <a:rPr lang="en-CA" sz="1400" b="0"/>
              <a:t>Drag-and-drop Modules supports up to five levels of nesting for better organization</a:t>
            </a:r>
          </a:p>
          <a:p>
            <a:pPr marL="171450" indent="-171450">
              <a:buFont typeface="Arial" panose="020B0604020202020204" pitchFamily="34" charset="0"/>
              <a:buChar char="•"/>
            </a:pPr>
            <a:r>
              <a:rPr lang="en-CA" sz="1400" b="0"/>
              <a:t>Visibility controls let you decide how learners see upcoming or unavailable content</a:t>
            </a:r>
          </a:p>
        </p:txBody>
      </p:sp>
      <p:sp>
        <p:nvSpPr>
          <p:cNvPr id="8" name="Rounded Rectangle 7">
            <a:extLst>
              <a:ext uri="{FF2B5EF4-FFF2-40B4-BE49-F238E27FC236}">
                <a16:creationId xmlns:a16="http://schemas.microsoft.com/office/drawing/2014/main" id="{D3A715AE-9CAB-2E21-20FD-06D6BF2904F2}"/>
              </a:ext>
              <a:ext uri="{C183D7F6-B498-43B3-948B-1728B52AA6E4}">
                <adec:decorative xmlns:adec="http://schemas.microsoft.com/office/drawing/2017/decorative" val="1"/>
              </a:ext>
            </a:extLst>
          </p:cNvPr>
          <p:cNvSpPr/>
          <p:nvPr/>
        </p:nvSpPr>
        <p:spPr>
          <a:xfrm>
            <a:off x="371363" y="3831126"/>
            <a:ext cx="5095798" cy="2218232"/>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2082216F-16BD-8298-423B-64F3033CA9A0}"/>
              </a:ext>
            </a:extLst>
          </p:cNvPr>
          <p:cNvSpPr txBox="1">
            <a:spLocks/>
          </p:cNvSpPr>
          <p:nvPr/>
        </p:nvSpPr>
        <p:spPr>
          <a:xfrm>
            <a:off x="453262" y="4026497"/>
            <a:ext cx="4932000" cy="1988126"/>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a:t>Use Case</a:t>
            </a:r>
          </a:p>
          <a:p>
            <a:r>
              <a:rPr lang="en-CA" sz="1400" b="0"/>
              <a:t>Instructors can build and manage courses more efficiently, with improved control over how content is organized and accessed. </a:t>
            </a:r>
          </a:p>
          <a:p>
            <a:r>
              <a:rPr lang="en-CA" sz="1400" b="0"/>
              <a:t>Learners benefit from smoother navigation and clearer progress tracking—making it easier to stay focused and on track.</a:t>
            </a:r>
            <a:endParaRPr lang="en-US" sz="1400" b="0">
              <a:solidFill>
                <a:srgbClr val="000000"/>
              </a:solidFill>
              <a:latin typeface="D2L Sans"/>
            </a:endParaRPr>
          </a:p>
          <a:p>
            <a:pPr marL="285750" indent="-285750">
              <a:buFont typeface="Arial" panose="020B0604020202020204" pitchFamily="34" charset="0"/>
              <a:buChar char="•"/>
            </a:pPr>
            <a:endParaRPr lang="en-US" sz="1400" b="0">
              <a:solidFill>
                <a:srgbClr val="000000"/>
              </a:solidFill>
              <a:latin typeface="D2L Sans"/>
            </a:endParaRPr>
          </a:p>
        </p:txBody>
      </p:sp>
      <p:sp>
        <p:nvSpPr>
          <p:cNvPr id="26" name="Content Placeholder 2">
            <a:extLst>
              <a:ext uri="{FF2B5EF4-FFF2-40B4-BE49-F238E27FC236}">
                <a16:creationId xmlns:a16="http://schemas.microsoft.com/office/drawing/2014/main" id="{AB6B10A2-6946-1B27-A8F0-FEDEC650F60C}"/>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22" name="Content Placeholder 2">
            <a:extLst>
              <a:ext uri="{FF2B5EF4-FFF2-40B4-BE49-F238E27FC236}">
                <a16:creationId xmlns:a16="http://schemas.microsoft.com/office/drawing/2014/main" id="{4FC5732D-1A92-34A1-C7B7-65103606DF54}"/>
              </a:ext>
            </a:extLst>
          </p:cNvPr>
          <p:cNvSpPr txBox="1">
            <a:spLocks/>
          </p:cNvSpPr>
          <p:nvPr/>
        </p:nvSpPr>
        <p:spPr>
          <a:xfrm>
            <a:off x="5954155" y="4940242"/>
            <a:ext cx="581055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00" b="0" i="1">
                <a:solidFill>
                  <a:srgbClr val="000000"/>
                </a:solidFill>
                <a:latin typeface="D2L Sans"/>
              </a:rPr>
              <a:t>Highlighting navigation buttons in the New Course Experience</a:t>
            </a:r>
          </a:p>
        </p:txBody>
      </p:sp>
      <p:pic>
        <p:nvPicPr>
          <p:cNvPr id="3074" name="Picture 2" descr="Course content page in Brightspace with navigation buttons for moving between topics and accessing more options.">
            <a:extLst>
              <a:ext uri="{FF2B5EF4-FFF2-40B4-BE49-F238E27FC236}">
                <a16:creationId xmlns:a16="http://schemas.microsoft.com/office/drawing/2014/main" id="{3B6F9720-5DD4-7C29-1E67-79FB322C2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154" y="2279869"/>
            <a:ext cx="5810555" cy="252073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A5D6E963-4C14-8F5B-E77F-4D443418795A}"/>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Brightspace,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886989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7F01D-9C94-7915-DF19-0D52F3D4BE2A}"/>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CA3737DF-0054-624D-C460-5D3B0D92FD69}"/>
              </a:ext>
              <a:ext uri="{C183D7F6-B498-43B3-948B-1728B52AA6E4}">
                <adec:decorative xmlns:adec="http://schemas.microsoft.com/office/drawing/2017/decorative" val="1"/>
              </a:ext>
            </a:extLst>
          </p:cNvPr>
          <p:cNvSpPr/>
          <p:nvPr/>
        </p:nvSpPr>
        <p:spPr>
          <a:xfrm>
            <a:off x="371363" y="1334413"/>
            <a:ext cx="5095798" cy="2455162"/>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8BFB04-2762-EFC8-04BB-95F4319E3926}"/>
              </a:ext>
            </a:extLst>
          </p:cNvPr>
          <p:cNvSpPr>
            <a:spLocks noGrp="1"/>
          </p:cNvSpPr>
          <p:nvPr>
            <p:ph type="title"/>
          </p:nvPr>
        </p:nvSpPr>
        <p:spPr/>
        <p:txBody>
          <a:bodyPr/>
          <a:lstStyle/>
          <a:p>
            <a:r>
              <a:rPr lang="en-US"/>
              <a:t>Course Completion Tracking</a:t>
            </a:r>
            <a:endParaRPr lang="en-US" sz="2000">
              <a:latin typeface="D2L Sans" pitchFamily="2" charset="77"/>
            </a:endParaRPr>
          </a:p>
        </p:txBody>
      </p:sp>
      <p:sp>
        <p:nvSpPr>
          <p:cNvPr id="3" name="Content Placeholder 2">
            <a:extLst>
              <a:ext uri="{FF2B5EF4-FFF2-40B4-BE49-F238E27FC236}">
                <a16:creationId xmlns:a16="http://schemas.microsoft.com/office/drawing/2014/main" id="{61171A56-D716-68BD-669D-211AC45DC96C}"/>
              </a:ext>
            </a:extLst>
          </p:cNvPr>
          <p:cNvSpPr>
            <a:spLocks noGrp="1"/>
          </p:cNvSpPr>
          <p:nvPr>
            <p:ph sz="half" idx="1"/>
          </p:nvPr>
        </p:nvSpPr>
        <p:spPr>
          <a:xfrm>
            <a:off x="504187" y="1415542"/>
            <a:ext cx="4932000" cy="2292903"/>
          </a:xfrm>
        </p:spPr>
        <p:txBody>
          <a:bodyPr lIns="91440" tIns="45720" rIns="91440" bIns="45720" anchor="t"/>
          <a:lstStyle/>
          <a:p>
            <a:pPr>
              <a:buNone/>
            </a:pPr>
            <a:r>
              <a:rPr lang="en-US" sz="1100" b="0">
                <a:latin typeface="D2L Sans"/>
              </a:rPr>
              <a:t>A new </a:t>
            </a:r>
            <a:r>
              <a:rPr lang="en-US" sz="1100">
                <a:latin typeface="D2L Sans"/>
              </a:rPr>
              <a:t>Outcome Achieved </a:t>
            </a:r>
            <a:r>
              <a:rPr lang="en-US" sz="1100" b="0">
                <a:latin typeface="D2L Sans"/>
              </a:rPr>
              <a:t>condition is now available in Course Completion Tracking. This condition allows a course to be marked complete only when a learner meets a specific learning outcome. </a:t>
            </a:r>
          </a:p>
          <a:p>
            <a:pPr>
              <a:buNone/>
            </a:pPr>
            <a:r>
              <a:rPr lang="en-US" sz="1100" b="0">
                <a:latin typeface="D2L Sans"/>
              </a:rPr>
              <a:t>Administrators can also now </a:t>
            </a:r>
            <a:r>
              <a:rPr lang="en-US" sz="1100">
                <a:latin typeface="D2L Sans"/>
              </a:rPr>
              <a:t>manually override </a:t>
            </a:r>
            <a:r>
              <a:rPr lang="en-US" sz="1100" b="0">
                <a:latin typeface="D2L Sans"/>
              </a:rPr>
              <a:t>a learner’s completion status to mark it as complete or correct errors—providing flexibility for edge cases not handled by automated rules.</a:t>
            </a:r>
          </a:p>
          <a:p>
            <a:pPr>
              <a:buNone/>
            </a:pPr>
            <a:r>
              <a:rPr lang="en-US" sz="1100" b="0">
                <a:latin typeface="D2L Sans"/>
              </a:rPr>
              <a:t>A new Course Completion </a:t>
            </a:r>
            <a:r>
              <a:rPr lang="en-US" sz="1100">
                <a:latin typeface="D2L Sans"/>
              </a:rPr>
              <a:t>release condition </a:t>
            </a:r>
            <a:r>
              <a:rPr lang="en-US" sz="1100" b="0">
                <a:latin typeface="D2L Sans"/>
              </a:rPr>
              <a:t>is now available, which is fulfilled when a learner completes the course. This condition enables automated interactions and workflows based on course completion status, providing instructors and administrators with enhanced automation capabilities.</a:t>
            </a:r>
            <a:endParaRPr lang="en-CA" sz="1100" b="0">
              <a:latin typeface="D2L Sans"/>
            </a:endParaRPr>
          </a:p>
        </p:txBody>
      </p:sp>
      <p:sp>
        <p:nvSpPr>
          <p:cNvPr id="8" name="Rounded Rectangle 7">
            <a:extLst>
              <a:ext uri="{FF2B5EF4-FFF2-40B4-BE49-F238E27FC236}">
                <a16:creationId xmlns:a16="http://schemas.microsoft.com/office/drawing/2014/main" id="{AF2F5478-A570-A2FE-E223-26B30751CF47}"/>
              </a:ext>
              <a:ext uri="{C183D7F6-B498-43B3-948B-1728B52AA6E4}">
                <adec:decorative xmlns:adec="http://schemas.microsoft.com/office/drawing/2017/decorative" val="1"/>
              </a:ext>
            </a:extLst>
          </p:cNvPr>
          <p:cNvSpPr/>
          <p:nvPr/>
        </p:nvSpPr>
        <p:spPr>
          <a:xfrm>
            <a:off x="371363" y="3981923"/>
            <a:ext cx="5095798" cy="2249395"/>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2334949D-A0D1-1E15-9C12-C8C02C9077CB}"/>
              </a:ext>
            </a:extLst>
          </p:cNvPr>
          <p:cNvSpPr txBox="1">
            <a:spLocks/>
          </p:cNvSpPr>
          <p:nvPr/>
        </p:nvSpPr>
        <p:spPr>
          <a:xfrm>
            <a:off x="504187" y="4111837"/>
            <a:ext cx="4932000" cy="211948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100"/>
              <a:t>Use Case</a:t>
            </a:r>
          </a:p>
          <a:p>
            <a:r>
              <a:rPr lang="en-US" sz="1100" b="0">
                <a:latin typeface="D2L Sans"/>
              </a:rPr>
              <a:t>Instructors can align course completion with specific learning outcomes to support a more competency-based approach. This ensures learners don’t complete a course until they’ve demonstrated mastery, providing a clearer signal of progress and achievement for both instructors and learners.</a:t>
            </a:r>
          </a:p>
          <a:p>
            <a:r>
              <a:rPr lang="en-US" sz="1100" b="0">
                <a:latin typeface="D2L Sans"/>
              </a:rPr>
              <a:t>Administrators gain greater control by manually updating completion statuses when needed, helping maintain accurate records and support unique learner scenarios.</a:t>
            </a:r>
          </a:p>
          <a:p>
            <a:r>
              <a:rPr lang="en-US" sz="1100" b="0">
                <a:latin typeface="D2L Sans"/>
              </a:rPr>
              <a:t>Instructors can automatically release course surveys upon completion, while administrators can trigger automatic enrollment in subsequent courses through intelligent agents.</a:t>
            </a:r>
          </a:p>
          <a:p>
            <a:endParaRPr lang="en-US" sz="1100" b="0">
              <a:solidFill>
                <a:srgbClr val="000000"/>
              </a:solidFill>
              <a:latin typeface="D2L Sans"/>
            </a:endParaRPr>
          </a:p>
        </p:txBody>
      </p:sp>
      <p:sp>
        <p:nvSpPr>
          <p:cNvPr id="26" name="Content Placeholder 2">
            <a:extLst>
              <a:ext uri="{FF2B5EF4-FFF2-40B4-BE49-F238E27FC236}">
                <a16:creationId xmlns:a16="http://schemas.microsoft.com/office/drawing/2014/main" id="{210E1B26-0FC5-9E2C-BA1E-1ECFB243ABDA}"/>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7" name="Content Placeholder 2">
            <a:extLst>
              <a:ext uri="{FF2B5EF4-FFF2-40B4-BE49-F238E27FC236}">
                <a16:creationId xmlns:a16="http://schemas.microsoft.com/office/drawing/2014/main" id="{5E67B9F5-2F20-FD89-2953-0FC5080403F9}"/>
              </a:ext>
            </a:extLst>
          </p:cNvPr>
          <p:cNvSpPr txBox="1">
            <a:spLocks/>
          </p:cNvSpPr>
          <p:nvPr/>
        </p:nvSpPr>
        <p:spPr>
          <a:xfrm>
            <a:off x="6400055" y="4965299"/>
            <a:ext cx="5736274" cy="282641"/>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00" b="0" i="1">
                <a:solidFill>
                  <a:srgbClr val="000000"/>
                </a:solidFill>
                <a:latin typeface="D2L Sans"/>
              </a:rPr>
              <a:t>Click Mark user as not complete or Mark user as complete from the drop-down menu</a:t>
            </a:r>
          </a:p>
        </p:txBody>
      </p:sp>
      <p:pic>
        <p:nvPicPr>
          <p:cNvPr id="2050" name="Picture 2" descr="The Course Completion Details page in Brightspace. It shows student progress, alerts, and an option to Mark learner as complete.">
            <a:extLst>
              <a:ext uri="{FF2B5EF4-FFF2-40B4-BE49-F238E27FC236}">
                <a16:creationId xmlns:a16="http://schemas.microsoft.com/office/drawing/2014/main" id="{9C35FE24-C2DB-08D0-0E24-2D2A656FD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317" y="1334413"/>
            <a:ext cx="4688075" cy="354188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Content Placeholder 4">
            <a:extLst>
              <a:ext uri="{FF2B5EF4-FFF2-40B4-BE49-F238E27FC236}">
                <a16:creationId xmlns:a16="http://schemas.microsoft.com/office/drawing/2014/main" id="{F7D49F6C-E6AD-FDC5-44DC-5284B919730B}"/>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Brightspace,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3557280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0B8D1-D81A-1FA5-E9C6-47444F8DBEA1}"/>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27CD1063-C416-EBB6-BB7D-2D426627E0DA}"/>
              </a:ext>
              <a:ext uri="{C183D7F6-B498-43B3-948B-1728B52AA6E4}">
                <adec:decorative xmlns:adec="http://schemas.microsoft.com/office/drawing/2017/decorative" val="1"/>
              </a:ext>
            </a:extLst>
          </p:cNvPr>
          <p:cNvSpPr/>
          <p:nvPr/>
        </p:nvSpPr>
        <p:spPr>
          <a:xfrm>
            <a:off x="371363" y="1334413"/>
            <a:ext cx="5095798" cy="2455162"/>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CF9A14-AA48-B85A-6F18-2DEC80A14D0D}"/>
              </a:ext>
            </a:extLst>
          </p:cNvPr>
          <p:cNvSpPr>
            <a:spLocks noGrp="1"/>
          </p:cNvSpPr>
          <p:nvPr>
            <p:ph type="title"/>
          </p:nvPr>
        </p:nvSpPr>
        <p:spPr/>
        <p:txBody>
          <a:bodyPr/>
          <a:lstStyle/>
          <a:p>
            <a:r>
              <a:rPr lang="en-US"/>
              <a:t>Portfolio</a:t>
            </a:r>
            <a:endParaRPr lang="en-US" sz="2000">
              <a:latin typeface="D2L Sans" pitchFamily="2" charset="77"/>
            </a:endParaRPr>
          </a:p>
        </p:txBody>
      </p:sp>
      <p:sp>
        <p:nvSpPr>
          <p:cNvPr id="3" name="Content Placeholder 2">
            <a:extLst>
              <a:ext uri="{FF2B5EF4-FFF2-40B4-BE49-F238E27FC236}">
                <a16:creationId xmlns:a16="http://schemas.microsoft.com/office/drawing/2014/main" id="{09EA75D4-810C-6550-C9BC-ED67ABD84CE0}"/>
              </a:ext>
            </a:extLst>
          </p:cNvPr>
          <p:cNvSpPr>
            <a:spLocks noGrp="1"/>
          </p:cNvSpPr>
          <p:nvPr>
            <p:ph sz="half" idx="1"/>
          </p:nvPr>
        </p:nvSpPr>
        <p:spPr>
          <a:xfrm>
            <a:off x="453262" y="1415542"/>
            <a:ext cx="4932000" cy="2292903"/>
          </a:xfrm>
        </p:spPr>
        <p:txBody>
          <a:bodyPr lIns="91440" tIns="45720" rIns="91440" bIns="45720" anchor="t"/>
          <a:lstStyle/>
          <a:p>
            <a:pPr>
              <a:buNone/>
            </a:pPr>
            <a:r>
              <a:rPr lang="en-US" sz="1400" b="0">
                <a:latin typeface="D2L Sans"/>
              </a:rPr>
              <a:t>Learners can now import submitted assignments into their </a:t>
            </a:r>
            <a:r>
              <a:rPr lang="en-US" sz="1400">
                <a:latin typeface="D2L Sans"/>
              </a:rPr>
              <a:t>Portfolio</a:t>
            </a:r>
            <a:r>
              <a:rPr lang="en-US" sz="1400" b="0">
                <a:latin typeface="D2L Sans"/>
              </a:rPr>
              <a:t>, allowing them to reflect on and enhance their learning records in Brightspace.</a:t>
            </a:r>
          </a:p>
          <a:p>
            <a:r>
              <a:rPr lang="en-US" sz="1400">
                <a:latin typeface="D2L Sans"/>
              </a:rPr>
              <a:t>Users can now also find evidence more easily in the Portfolio tool with improved filtering and sorting options. </a:t>
            </a:r>
          </a:p>
          <a:p>
            <a:r>
              <a:rPr lang="en-US" sz="1400">
                <a:latin typeface="D2L Sans"/>
              </a:rPr>
              <a:t>The (WYSIWYG) text editor for Portfolio feedback, to enhance instructor experience with rich text and media tools.</a:t>
            </a:r>
            <a:endParaRPr lang="en-CA" sz="1400">
              <a:latin typeface="D2L Sans"/>
            </a:endParaRPr>
          </a:p>
        </p:txBody>
      </p:sp>
      <p:sp>
        <p:nvSpPr>
          <p:cNvPr id="8" name="Rounded Rectangle 7">
            <a:extLst>
              <a:ext uri="{FF2B5EF4-FFF2-40B4-BE49-F238E27FC236}">
                <a16:creationId xmlns:a16="http://schemas.microsoft.com/office/drawing/2014/main" id="{9AF17472-4C78-D104-4F2F-98A03480D002}"/>
              </a:ext>
              <a:ext uri="{C183D7F6-B498-43B3-948B-1728B52AA6E4}">
                <adec:decorative xmlns:adec="http://schemas.microsoft.com/office/drawing/2017/decorative" val="1"/>
              </a:ext>
            </a:extLst>
          </p:cNvPr>
          <p:cNvSpPr/>
          <p:nvPr/>
        </p:nvSpPr>
        <p:spPr>
          <a:xfrm>
            <a:off x="371363" y="3981924"/>
            <a:ext cx="5097600"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3757C90-58DD-61CE-7611-037FC412332B}"/>
              </a:ext>
            </a:extLst>
          </p:cNvPr>
          <p:cNvSpPr txBox="1">
            <a:spLocks/>
          </p:cNvSpPr>
          <p:nvPr/>
        </p:nvSpPr>
        <p:spPr>
          <a:xfrm>
            <a:off x="453262" y="4111837"/>
            <a:ext cx="4962974" cy="190072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a:t>Use Case</a:t>
            </a:r>
          </a:p>
          <a:p>
            <a:r>
              <a:rPr lang="en-US" sz="1400" b="0">
                <a:latin typeface="D2L Sans"/>
              </a:rPr>
              <a:t>Learners can independently build their learning portfolio by selecting meaningful assignments for reflection and showcase, eliminating dependency on instructor intervention. This supports learner ownership of their learning documentation while reducing administrative burden for instructors.</a:t>
            </a:r>
          </a:p>
          <a:p>
            <a:endParaRPr lang="en-US" sz="1400" b="0">
              <a:latin typeface="D2L Sans"/>
            </a:endParaRPr>
          </a:p>
        </p:txBody>
      </p:sp>
      <p:sp>
        <p:nvSpPr>
          <p:cNvPr id="26" name="Content Placeholder 2">
            <a:extLst>
              <a:ext uri="{FF2B5EF4-FFF2-40B4-BE49-F238E27FC236}">
                <a16:creationId xmlns:a16="http://schemas.microsoft.com/office/drawing/2014/main" id="{04D0AE23-5B98-FF4F-18FF-B1B09C261E63}"/>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7" name="Content Placeholder 2">
            <a:extLst>
              <a:ext uri="{FF2B5EF4-FFF2-40B4-BE49-F238E27FC236}">
                <a16:creationId xmlns:a16="http://schemas.microsoft.com/office/drawing/2014/main" id="{782FAB88-D511-1402-A676-BB74AAC74DEE}"/>
              </a:ext>
            </a:extLst>
          </p:cNvPr>
          <p:cNvSpPr txBox="1">
            <a:spLocks/>
          </p:cNvSpPr>
          <p:nvPr/>
        </p:nvSpPr>
        <p:spPr>
          <a:xfrm>
            <a:off x="5935827" y="3582595"/>
            <a:ext cx="5736274" cy="282641"/>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00" b="0" i="1">
                <a:solidFill>
                  <a:srgbClr val="000000"/>
                </a:solidFill>
                <a:latin typeface="D2L Sans"/>
              </a:rPr>
              <a:t>Click + Add to Portfolio to add a submitted assignment to a portfolio</a:t>
            </a:r>
          </a:p>
        </p:txBody>
      </p:sp>
      <p:pic>
        <p:nvPicPr>
          <p:cNvPr id="3074" name="Picture 2" descr="The Submission History page showing the + Add to Portfolio button">
            <a:extLst>
              <a:ext uri="{FF2B5EF4-FFF2-40B4-BE49-F238E27FC236}">
                <a16:creationId xmlns:a16="http://schemas.microsoft.com/office/drawing/2014/main" id="{4C2F15F1-2F64-EEC5-CBB1-C58BAF788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150" y="1365691"/>
            <a:ext cx="4295629" cy="213906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Content Placeholder 4">
            <a:extLst>
              <a:ext uri="{FF2B5EF4-FFF2-40B4-BE49-F238E27FC236}">
                <a16:creationId xmlns:a16="http://schemas.microsoft.com/office/drawing/2014/main" id="{49CBDEBF-17EF-0E0D-37D8-7AF926F79601}"/>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Brightspace,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pic>
        <p:nvPicPr>
          <p:cNvPr id="2050" name="Picture 2" descr="Portfolio feedback panel with a WYSIWYG text editor .">
            <a:extLst>
              <a:ext uri="{FF2B5EF4-FFF2-40B4-BE49-F238E27FC236}">
                <a16:creationId xmlns:a16="http://schemas.microsoft.com/office/drawing/2014/main" id="{F2B33340-AFC0-44FC-D12A-FE92D00D4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6371" y="3975301"/>
            <a:ext cx="3085105" cy="204388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A6CD882-3FB3-8DDF-C70B-0A6B5322584F}"/>
              </a:ext>
            </a:extLst>
          </p:cNvPr>
          <p:cNvSpPr txBox="1">
            <a:spLocks/>
          </p:cNvSpPr>
          <p:nvPr/>
        </p:nvSpPr>
        <p:spPr>
          <a:xfrm>
            <a:off x="6656150" y="6086549"/>
            <a:ext cx="5736274" cy="282641"/>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00" b="0" i="1">
                <a:solidFill>
                  <a:srgbClr val="000000"/>
                </a:solidFill>
                <a:latin typeface="D2L Sans"/>
              </a:rPr>
              <a:t>The Feedback editor now includes the rich text editing and formatting options</a:t>
            </a:r>
          </a:p>
        </p:txBody>
      </p:sp>
    </p:spTree>
    <p:extLst>
      <p:ext uri="{BB962C8B-B14F-4D97-AF65-F5344CB8AC3E}">
        <p14:creationId xmlns:p14="http://schemas.microsoft.com/office/powerpoint/2010/main" val="1651568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50000">
              <a:schemeClr val="bg1">
                <a:lumMod val="85000"/>
                <a:lumOff val="15000"/>
              </a:schemeClr>
            </a:gs>
            <a:gs pos="0">
              <a:schemeClr val="bg1">
                <a:lumMod val="85000"/>
                <a:lumOff val="15000"/>
              </a:schemeClr>
            </a:gs>
            <a:gs pos="100000">
              <a:srgbClr val="0072A3"/>
            </a:gs>
          </a:gsLst>
          <a:lin ang="2700000" scaled="0"/>
        </a:gradFill>
        <a:effectLst/>
      </p:bgPr>
    </p:bg>
    <p:spTree>
      <p:nvGrpSpPr>
        <p:cNvPr id="1" name="">
          <a:extLst>
            <a:ext uri="{FF2B5EF4-FFF2-40B4-BE49-F238E27FC236}">
              <a16:creationId xmlns:a16="http://schemas.microsoft.com/office/drawing/2014/main" id="{B005383B-A201-BED2-8D8F-A8DDE327F7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670134-79AC-B13F-F4EB-87B9EA2F9665}"/>
              </a:ext>
            </a:extLst>
          </p:cNvPr>
          <p:cNvSpPr txBox="1">
            <a:spLocks noGrp="1"/>
          </p:cNvSpPr>
          <p:nvPr>
            <p:ph type="title" idx="4294967295"/>
          </p:nvPr>
        </p:nvSpPr>
        <p:spPr>
          <a:xfrm>
            <a:off x="629362" y="2719669"/>
            <a:ext cx="6408712" cy="12618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9600"/>
              </a:lnSpc>
              <a:spcBef>
                <a:spcPts val="0"/>
              </a:spcBef>
              <a:spcAft>
                <a:spcPts val="0"/>
              </a:spcAft>
              <a:buClrTx/>
              <a:buSzTx/>
              <a:buFontTx/>
              <a:buNone/>
              <a:tabLst/>
              <a:defRPr/>
            </a:pPr>
            <a:r>
              <a:rPr kumimoji="0" lang="en-US" sz="8800" b="1" i="0" u="none" strike="noStrike" kern="1200" cap="none" spc="-150" normalizeH="0" baseline="0" noProof="0">
                <a:ln>
                  <a:noFill/>
                </a:ln>
                <a:solidFill>
                  <a:srgbClr val="FFFFFF"/>
                </a:solidFill>
                <a:effectLst/>
                <a:uLnTx/>
                <a:uFillTx/>
                <a:latin typeface="Stanley" panose="02050506070406090003" pitchFamily="18" charset="0"/>
                <a:ea typeface="+mn-ea"/>
                <a:cs typeface="+mn-cs"/>
              </a:rPr>
              <a:t>Creator+</a:t>
            </a:r>
          </a:p>
        </p:txBody>
      </p:sp>
      <p:pic>
        <p:nvPicPr>
          <p:cNvPr id="2" name="Picture 1">
            <a:extLst>
              <a:ext uri="{FF2B5EF4-FFF2-40B4-BE49-F238E27FC236}">
                <a16:creationId xmlns:a16="http://schemas.microsoft.com/office/drawing/2014/main" id="{6AEE07C5-F5C5-BB63-D9C0-9F821D958F2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362" y="682019"/>
            <a:ext cx="1451229" cy="584733"/>
          </a:xfrm>
          <a:prstGeom prst="rect">
            <a:avLst/>
          </a:prstGeom>
        </p:spPr>
      </p:pic>
      <p:pic>
        <p:nvPicPr>
          <p:cNvPr id="4" name="Picture 3">
            <a:extLst>
              <a:ext uri="{FF2B5EF4-FFF2-40B4-BE49-F238E27FC236}">
                <a16:creationId xmlns:a16="http://schemas.microsoft.com/office/drawing/2014/main" id="{87BFCA05-87CC-EF84-D921-A892E575DE64}"/>
              </a:ext>
              <a:ext uri="{C183D7F6-B498-43B3-948B-1728B52AA6E4}">
                <adec:decorative xmlns:adec="http://schemas.microsoft.com/office/drawing/2017/decorative" val="1"/>
              </a:ext>
            </a:extLst>
          </p:cNvPr>
          <p:cNvPicPr>
            <a:picLocks noChangeAspect="1"/>
          </p:cNvPicPr>
          <p:nvPr/>
        </p:nvPicPr>
        <p:blipFill>
          <a:blip r:embed="rId3"/>
          <a:srcRect l="18099" r="18099"/>
          <a:stretch/>
        </p:blipFill>
        <p:spPr>
          <a:xfrm>
            <a:off x="7571677" y="1658786"/>
            <a:ext cx="3546089" cy="3528053"/>
          </a:xfrm>
          <a:prstGeom prst="ellipse">
            <a:avLst/>
          </a:prstGeom>
        </p:spPr>
      </p:pic>
      <p:sp>
        <p:nvSpPr>
          <p:cNvPr id="3" name="TextBox 2">
            <a:hlinkClick r:id="rId4" action="ppaction://hlinksldjump"/>
            <a:extLst>
              <a:ext uri="{FF2B5EF4-FFF2-40B4-BE49-F238E27FC236}">
                <a16:creationId xmlns:a16="http://schemas.microsoft.com/office/drawing/2014/main" id="{9065D91E-5914-7FE0-D616-526BBF19A94E}"/>
              </a:ext>
            </a:extLst>
          </p:cNvPr>
          <p:cNvSpPr txBox="1"/>
          <p:nvPr/>
        </p:nvSpPr>
        <p:spPr>
          <a:xfrm>
            <a:off x="706385" y="4021741"/>
            <a:ext cx="5916087"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D2L Sans" pitchFamily="2" charset="77"/>
                <a:ea typeface="+mn-ea"/>
                <a:cs typeface="Times New Roman" panose="02020603050405020304" pitchFamily="18" charset="0"/>
              </a:rPr>
              <a:t>Deliver Courses That Captivate</a:t>
            </a:r>
            <a:endParaRPr kumimoji="0" lang="en-US" sz="2000" b="0" i="0" u="none" strike="noStrike" kern="1200" cap="none" spc="0" normalizeH="0" baseline="0" noProof="0">
              <a:ln>
                <a:noFill/>
              </a:ln>
              <a:solidFill>
                <a:srgbClr val="FFFFFF"/>
              </a:solidFill>
              <a:effectLst/>
              <a:uLnTx/>
              <a:uFillTx/>
              <a:latin typeface="D2L Sans" pitchFamily="2" charset="77"/>
              <a:ea typeface="+mn-ea"/>
              <a:cs typeface="Times New Roman" panose="02020603050405020304" pitchFamily="18" charset="0"/>
            </a:endParaRPr>
          </a:p>
        </p:txBody>
      </p:sp>
    </p:spTree>
    <p:extLst>
      <p:ext uri="{BB962C8B-B14F-4D97-AF65-F5344CB8AC3E}">
        <p14:creationId xmlns:p14="http://schemas.microsoft.com/office/powerpoint/2010/main" val="2680775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5D5B4-7D1B-C112-1AFE-56CBAE1FFFB1}"/>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A4F05A46-F4DC-38A9-1990-EC65A85D83B9}"/>
              </a:ext>
              <a:ext uri="{C183D7F6-B498-43B3-948B-1728B52AA6E4}">
                <adec:decorative xmlns:adec="http://schemas.microsoft.com/office/drawing/2017/decorative" val="1"/>
              </a:ext>
            </a:extLst>
          </p:cNvPr>
          <p:cNvSpPr/>
          <p:nvPr/>
        </p:nvSpPr>
        <p:spPr>
          <a:xfrm>
            <a:off x="371363" y="1334413"/>
            <a:ext cx="5095798" cy="2030637"/>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4B18E5-F048-10C4-D857-2E8F8C4D1139}"/>
              </a:ext>
            </a:extLst>
          </p:cNvPr>
          <p:cNvSpPr>
            <a:spLocks noGrp="1"/>
          </p:cNvSpPr>
          <p:nvPr>
            <p:ph type="title"/>
          </p:nvPr>
        </p:nvSpPr>
        <p:spPr/>
        <p:txBody>
          <a:bodyPr/>
          <a:lstStyle/>
          <a:p>
            <a:r>
              <a:rPr lang="en-US"/>
              <a:t>New Authoring Tools Menu</a:t>
            </a:r>
            <a:endParaRPr lang="en-US" sz="2000">
              <a:latin typeface="D2L Sans" pitchFamily="2" charset="77"/>
            </a:endParaRPr>
          </a:p>
        </p:txBody>
      </p:sp>
      <p:sp>
        <p:nvSpPr>
          <p:cNvPr id="3" name="Content Placeholder 2">
            <a:extLst>
              <a:ext uri="{FF2B5EF4-FFF2-40B4-BE49-F238E27FC236}">
                <a16:creationId xmlns:a16="http://schemas.microsoft.com/office/drawing/2014/main" id="{7FE47E87-C7B7-FE2C-568F-73FF8FB789E0}"/>
              </a:ext>
            </a:extLst>
          </p:cNvPr>
          <p:cNvSpPr>
            <a:spLocks noGrp="1"/>
          </p:cNvSpPr>
          <p:nvPr>
            <p:ph sz="half" idx="1"/>
          </p:nvPr>
        </p:nvSpPr>
        <p:spPr>
          <a:xfrm>
            <a:off x="453262" y="1505086"/>
            <a:ext cx="4932000" cy="1689290"/>
          </a:xfrm>
        </p:spPr>
        <p:txBody>
          <a:bodyPr anchor="t"/>
          <a:lstStyle/>
          <a:p>
            <a:pPr algn="l"/>
            <a:r>
              <a:rPr lang="en-US" sz="1400" b="0">
                <a:solidFill>
                  <a:srgbClr val="000000"/>
                </a:solidFill>
                <a:latin typeface="D2L Sans"/>
              </a:rPr>
              <a:t>A new </a:t>
            </a:r>
            <a:r>
              <a:rPr lang="en-US" sz="1400">
                <a:solidFill>
                  <a:srgbClr val="000000"/>
                </a:solidFill>
                <a:latin typeface="D2L Sans"/>
              </a:rPr>
              <a:t>Authoring Tools </a:t>
            </a:r>
            <a:r>
              <a:rPr lang="en-US" sz="1400" b="0">
                <a:solidFill>
                  <a:srgbClr val="000000"/>
                </a:solidFill>
                <a:latin typeface="D2L Sans"/>
              </a:rPr>
              <a:t>menu has been added to the Brightspace Editor, replacing the previous Other Insert Options menu for Creator+ users. Insert Elements, Practices, Layouts, and H5P Interactives now appear together in this dedicated menu, making them easier to find and use. This update improves tool visibility, organization, and overall authoring efficiency for Creator+ customers.</a:t>
            </a:r>
            <a:endParaRPr lang="en-US" sz="1400">
              <a:solidFill>
                <a:srgbClr val="000000"/>
              </a:solidFill>
            </a:endParaRPr>
          </a:p>
        </p:txBody>
      </p:sp>
      <p:sp>
        <p:nvSpPr>
          <p:cNvPr id="8" name="Rounded Rectangle 7">
            <a:extLst>
              <a:ext uri="{FF2B5EF4-FFF2-40B4-BE49-F238E27FC236}">
                <a16:creationId xmlns:a16="http://schemas.microsoft.com/office/drawing/2014/main" id="{4C295B1A-8DAD-CBE0-EE20-1D97E67DF627}"/>
              </a:ext>
              <a:ext uri="{C183D7F6-B498-43B3-948B-1728B52AA6E4}">
                <adec:decorative xmlns:adec="http://schemas.microsoft.com/office/drawing/2017/decorative" val="1"/>
              </a:ext>
            </a:extLst>
          </p:cNvPr>
          <p:cNvSpPr/>
          <p:nvPr/>
        </p:nvSpPr>
        <p:spPr>
          <a:xfrm>
            <a:off x="371363" y="3527687"/>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DC4B2A24-A7B4-FF79-AF8B-7146D4A55069}"/>
              </a:ext>
            </a:extLst>
          </p:cNvPr>
          <p:cNvSpPr txBox="1">
            <a:spLocks/>
          </p:cNvSpPr>
          <p:nvPr/>
        </p:nvSpPr>
        <p:spPr>
          <a:xfrm>
            <a:off x="453262" y="3657600"/>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00000"/>
                </a:solidFill>
                <a:latin typeface="D2L Sans"/>
              </a:rPr>
              <a:t>Use Case </a:t>
            </a:r>
          </a:p>
          <a:p>
            <a:pPr>
              <a:lnSpc>
                <a:spcPct val="100000"/>
              </a:lnSpc>
            </a:pPr>
            <a:r>
              <a:rPr lang="en-US" sz="1400" b="0">
                <a:solidFill>
                  <a:srgbClr val="000000"/>
                </a:solidFill>
                <a:latin typeface="D2L Sans"/>
              </a:rPr>
              <a:t>Educators and course creators using Creator+ can now access all their authoring tools in one place, reducing time spent navigating menus and improving content creation workflows. This streamlined experience makes it easier to build engaging learning materials with fewer clicks and less confusion.</a:t>
            </a:r>
          </a:p>
        </p:txBody>
      </p:sp>
      <p:sp>
        <p:nvSpPr>
          <p:cNvPr id="26" name="Content Placeholder 2">
            <a:extLst>
              <a:ext uri="{FF2B5EF4-FFF2-40B4-BE49-F238E27FC236}">
                <a16:creationId xmlns:a16="http://schemas.microsoft.com/office/drawing/2014/main" id="{B1ACD37E-E838-3412-68B6-C8E8DFCB0F0E}"/>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7" name="Content Placeholder 2">
            <a:extLst>
              <a:ext uri="{FF2B5EF4-FFF2-40B4-BE49-F238E27FC236}">
                <a16:creationId xmlns:a16="http://schemas.microsoft.com/office/drawing/2014/main" id="{BAF7D7C6-56E7-FC1C-C0CC-9BE937B1CD75}"/>
              </a:ext>
            </a:extLst>
          </p:cNvPr>
          <p:cNvSpPr txBox="1">
            <a:spLocks/>
          </p:cNvSpPr>
          <p:nvPr/>
        </p:nvSpPr>
        <p:spPr>
          <a:xfrm>
            <a:off x="6189187" y="5086256"/>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0" i="1">
                <a:solidFill>
                  <a:srgbClr val="000000"/>
                </a:solidFill>
                <a:latin typeface="D2L Sans"/>
              </a:rPr>
              <a:t>Use the new dedicated Authoring Tools menu in Brightspace Editor to access the Creator+ tools and H5P Interactives</a:t>
            </a:r>
          </a:p>
        </p:txBody>
      </p:sp>
      <p:pic>
        <p:nvPicPr>
          <p:cNvPr id="1026" name="Picture 2" descr="A toolbar menu showing options under a dropdown. The options include Insert Elements, Insert Practice, Layouts, and Interactives each accompanied by corresponding icons.">
            <a:extLst>
              <a:ext uri="{FF2B5EF4-FFF2-40B4-BE49-F238E27FC236}">
                <a16:creationId xmlns:a16="http://schemas.microsoft.com/office/drawing/2014/main" id="{E2ACE6F0-2626-70A0-9D6F-B2CB7763D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841" y="1981402"/>
            <a:ext cx="4854905" cy="276729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Content Placeholder 4">
            <a:extLst>
              <a:ext uri="{FF2B5EF4-FFF2-40B4-BE49-F238E27FC236}">
                <a16:creationId xmlns:a16="http://schemas.microsoft.com/office/drawing/2014/main" id="{D7A0C64C-FEEB-482D-239C-054C8FAB2E42}"/>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Creator+,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3289030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0B7C1-9E8B-F354-F686-A400C0A75E6D}"/>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4AFB8E0C-A907-E521-A0C7-93A8403423CA}"/>
              </a:ext>
              <a:ext uri="{C183D7F6-B498-43B3-948B-1728B52AA6E4}">
                <adec:decorative xmlns:adec="http://schemas.microsoft.com/office/drawing/2017/decorative" val="1"/>
              </a:ext>
            </a:extLst>
          </p:cNvPr>
          <p:cNvSpPr/>
          <p:nvPr/>
        </p:nvSpPr>
        <p:spPr>
          <a:xfrm>
            <a:off x="371363" y="1334413"/>
            <a:ext cx="5095798" cy="1957427"/>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B774DE-9C3A-2BFE-F946-08F9819B9887}"/>
              </a:ext>
            </a:extLst>
          </p:cNvPr>
          <p:cNvSpPr>
            <a:spLocks noGrp="1"/>
          </p:cNvSpPr>
          <p:nvPr>
            <p:ph type="title"/>
          </p:nvPr>
        </p:nvSpPr>
        <p:spPr/>
        <p:txBody>
          <a:bodyPr/>
          <a:lstStyle/>
          <a:p>
            <a:r>
              <a:rPr lang="en-US"/>
              <a:t>Media Library</a:t>
            </a:r>
            <a:endParaRPr lang="en-US" sz="2000">
              <a:latin typeface="D2L Sans" pitchFamily="2" charset="77"/>
            </a:endParaRPr>
          </a:p>
        </p:txBody>
      </p:sp>
      <p:sp>
        <p:nvSpPr>
          <p:cNvPr id="3" name="Content Placeholder 2">
            <a:extLst>
              <a:ext uri="{FF2B5EF4-FFF2-40B4-BE49-F238E27FC236}">
                <a16:creationId xmlns:a16="http://schemas.microsoft.com/office/drawing/2014/main" id="{59CB0BF4-3976-3AC4-403D-E0CEBACF0B07}"/>
              </a:ext>
            </a:extLst>
          </p:cNvPr>
          <p:cNvSpPr>
            <a:spLocks noGrp="1"/>
          </p:cNvSpPr>
          <p:nvPr>
            <p:ph sz="half" idx="1"/>
          </p:nvPr>
        </p:nvSpPr>
        <p:spPr>
          <a:xfrm>
            <a:off x="453262" y="1494263"/>
            <a:ext cx="4932000" cy="1868378"/>
          </a:xfrm>
        </p:spPr>
        <p:txBody>
          <a:bodyPr anchor="t"/>
          <a:lstStyle/>
          <a:p>
            <a:pPr algn="l"/>
            <a:r>
              <a:rPr lang="en-US" sz="1400" b="0">
                <a:solidFill>
                  <a:srgbClr val="000000"/>
                </a:solidFill>
                <a:latin typeface="D2L Sans"/>
              </a:rPr>
              <a:t>A fresh new look for Media Library that allows for storing, updating and reusing all files, not just video and audio. </a:t>
            </a:r>
          </a:p>
          <a:p>
            <a:pPr algn="l"/>
            <a:r>
              <a:rPr lang="en-US" sz="1400" b="0">
                <a:solidFill>
                  <a:srgbClr val="000000"/>
                </a:solidFill>
                <a:latin typeface="D2L Sans"/>
              </a:rPr>
              <a:t>Support for more file types, including SCORM objects, Office documents, images and PDF files. Add content in the Media Library and seamlessly import it into course structures.</a:t>
            </a:r>
            <a:endParaRPr lang="en-US" sz="1400">
              <a:solidFill>
                <a:srgbClr val="000000"/>
              </a:solidFill>
            </a:endParaRPr>
          </a:p>
        </p:txBody>
      </p:sp>
      <p:sp>
        <p:nvSpPr>
          <p:cNvPr id="8" name="Rounded Rectangle 7">
            <a:extLst>
              <a:ext uri="{FF2B5EF4-FFF2-40B4-BE49-F238E27FC236}">
                <a16:creationId xmlns:a16="http://schemas.microsoft.com/office/drawing/2014/main" id="{A06C6E4E-FBBC-5E67-14F5-B33DD39183CE}"/>
              </a:ext>
              <a:ext uri="{C183D7F6-B498-43B3-948B-1728B52AA6E4}">
                <adec:decorative xmlns:adec="http://schemas.microsoft.com/office/drawing/2017/decorative" val="1"/>
              </a:ext>
            </a:extLst>
          </p:cNvPr>
          <p:cNvSpPr/>
          <p:nvPr/>
        </p:nvSpPr>
        <p:spPr>
          <a:xfrm>
            <a:off x="437775" y="4102535"/>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0E716569-0AAE-C931-4452-49EEAAA60F4F}"/>
              </a:ext>
            </a:extLst>
          </p:cNvPr>
          <p:cNvSpPr txBox="1">
            <a:spLocks/>
          </p:cNvSpPr>
          <p:nvPr/>
        </p:nvSpPr>
        <p:spPr>
          <a:xfrm>
            <a:off x="453262" y="4232836"/>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00000"/>
                </a:solidFill>
                <a:latin typeface="D2L Sans"/>
              </a:rPr>
              <a:t>Use Case </a:t>
            </a:r>
          </a:p>
          <a:p>
            <a:pPr>
              <a:lnSpc>
                <a:spcPct val="100000"/>
              </a:lnSpc>
            </a:pPr>
            <a:r>
              <a:rPr lang="en-US" sz="1400" b="0">
                <a:solidFill>
                  <a:srgbClr val="000000"/>
                </a:solidFill>
                <a:latin typeface="D2L Sans"/>
              </a:rPr>
              <a:t>Improves workflow efficiencies, streamlines content management and enhances content reusability for Educators and Creators.</a:t>
            </a:r>
          </a:p>
        </p:txBody>
      </p:sp>
      <p:sp>
        <p:nvSpPr>
          <p:cNvPr id="26" name="Content Placeholder 2">
            <a:extLst>
              <a:ext uri="{FF2B5EF4-FFF2-40B4-BE49-F238E27FC236}">
                <a16:creationId xmlns:a16="http://schemas.microsoft.com/office/drawing/2014/main" id="{68194F46-E493-1E6D-3165-AEA19E47A19F}"/>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7" name="Content Placeholder 2">
            <a:extLst>
              <a:ext uri="{FF2B5EF4-FFF2-40B4-BE49-F238E27FC236}">
                <a16:creationId xmlns:a16="http://schemas.microsoft.com/office/drawing/2014/main" id="{22EF713C-D793-3FD5-9DE1-85716B2F8B40}"/>
              </a:ext>
            </a:extLst>
          </p:cNvPr>
          <p:cNvSpPr txBox="1">
            <a:spLocks/>
          </p:cNvSpPr>
          <p:nvPr/>
        </p:nvSpPr>
        <p:spPr>
          <a:xfrm>
            <a:off x="5991294" y="5850530"/>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0" i="1">
                <a:solidFill>
                  <a:srgbClr val="000000"/>
                </a:solidFill>
                <a:latin typeface="D2L Sans"/>
              </a:rPr>
              <a:t>The new Media Library experience</a:t>
            </a:r>
          </a:p>
        </p:txBody>
      </p:sp>
      <p:pic>
        <p:nvPicPr>
          <p:cNvPr id="11" name="Picture 10" descr="Media library screen showing multiple file types">
            <a:extLst>
              <a:ext uri="{FF2B5EF4-FFF2-40B4-BE49-F238E27FC236}">
                <a16:creationId xmlns:a16="http://schemas.microsoft.com/office/drawing/2014/main" id="{825E653E-C16E-E5AC-B51C-86A7D4CFCAD6}"/>
              </a:ext>
            </a:extLst>
          </p:cNvPr>
          <p:cNvPicPr>
            <a:picLocks noChangeAspect="1"/>
          </p:cNvPicPr>
          <p:nvPr/>
        </p:nvPicPr>
        <p:blipFill>
          <a:blip r:embed="rId3"/>
          <a:stretch>
            <a:fillRect/>
          </a:stretch>
        </p:blipFill>
        <p:spPr>
          <a:xfrm>
            <a:off x="5905942" y="1494263"/>
            <a:ext cx="5906980" cy="4061048"/>
          </a:xfrm>
          <a:prstGeom prst="rect">
            <a:avLst/>
          </a:prstGeom>
          <a:ln>
            <a:solidFill>
              <a:schemeClr val="accent1"/>
            </a:solidFill>
          </a:ln>
          <a:effectLst>
            <a:outerShdw blurRad="50800" dist="38100" dir="2700000" algn="tl" rotWithShape="0">
              <a:prstClr val="black">
                <a:alpha val="40000"/>
              </a:prstClr>
            </a:outerShdw>
          </a:effectLst>
        </p:spPr>
      </p:pic>
      <p:sp>
        <p:nvSpPr>
          <p:cNvPr id="4" name="Content Placeholder 4">
            <a:extLst>
              <a:ext uri="{FF2B5EF4-FFF2-40B4-BE49-F238E27FC236}">
                <a16:creationId xmlns:a16="http://schemas.microsoft.com/office/drawing/2014/main" id="{C4F4E594-313D-2588-836E-312346717997}"/>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Creator+,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41970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71331-E493-68F8-5D9B-A4833695C8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8A959-9BC8-A1E8-771E-8052C679AFA8}"/>
              </a:ext>
            </a:extLst>
          </p:cNvPr>
          <p:cNvSpPr>
            <a:spLocks noGrp="1"/>
          </p:cNvSpPr>
          <p:nvPr>
            <p:ph type="title"/>
          </p:nvPr>
        </p:nvSpPr>
        <p:spPr/>
        <p:txBody>
          <a:bodyPr/>
          <a:lstStyle/>
          <a:p>
            <a:r>
              <a:rPr lang="en-CA"/>
              <a:t>D2L Biannual Release</a:t>
            </a:r>
            <a:br>
              <a:rPr lang="en-CA"/>
            </a:br>
            <a:endParaRPr lang="en-CA"/>
          </a:p>
        </p:txBody>
      </p:sp>
      <p:sp>
        <p:nvSpPr>
          <p:cNvPr id="3" name="Content Placeholder 2">
            <a:extLst>
              <a:ext uri="{FF2B5EF4-FFF2-40B4-BE49-F238E27FC236}">
                <a16:creationId xmlns:a16="http://schemas.microsoft.com/office/drawing/2014/main" id="{6FC45EB0-21C8-8863-7789-418C0BF607AB}"/>
              </a:ext>
            </a:extLst>
          </p:cNvPr>
          <p:cNvSpPr>
            <a:spLocks noGrp="1"/>
          </p:cNvSpPr>
          <p:nvPr>
            <p:ph sz="half" idx="1"/>
          </p:nvPr>
        </p:nvSpPr>
        <p:spPr>
          <a:xfrm>
            <a:off x="371362" y="1166692"/>
            <a:ext cx="11449272" cy="1692011"/>
          </a:xfrm>
        </p:spPr>
        <p:txBody>
          <a:bodyPr lIns="91440" tIns="45720" rIns="91440" bIns="45720" anchor="t"/>
          <a:lstStyle/>
          <a:p>
            <a:pPr marL="0" indent="0">
              <a:lnSpc>
                <a:spcPct val="150000"/>
              </a:lnSpc>
              <a:buNone/>
            </a:pPr>
            <a:r>
              <a:rPr lang="en-US" sz="1600" b="0">
                <a:latin typeface="D2L Sans"/>
              </a:rPr>
              <a:t>Your input powers what’s next at D2L. Our biannual releases spotlight the latest features and enhancements — January to June in the mid-year drop, and July to December in the year-end wrap-up — so you’re always in the loop and ready to take learning further!</a:t>
            </a:r>
          </a:p>
        </p:txBody>
      </p:sp>
      <p:sp>
        <p:nvSpPr>
          <p:cNvPr id="14" name="TextBox 13">
            <a:extLst>
              <a:ext uri="{FF2B5EF4-FFF2-40B4-BE49-F238E27FC236}">
                <a16:creationId xmlns:a16="http://schemas.microsoft.com/office/drawing/2014/main" id="{FCE071FA-EC58-F394-DCF8-021D8F25EAB4}"/>
              </a:ext>
            </a:extLst>
          </p:cNvPr>
          <p:cNvSpPr txBox="1"/>
          <p:nvPr/>
        </p:nvSpPr>
        <p:spPr>
          <a:xfrm>
            <a:off x="371362" y="2557505"/>
            <a:ext cx="6097604" cy="1169551"/>
          </a:xfrm>
          <a:prstGeom prst="rect">
            <a:avLst/>
          </a:prstGeom>
        </p:spPr>
        <p:txBody>
          <a:bodyPr lIns="91440" tIns="45720" rIns="91440" bIns="45720" anchor="t"/>
          <a:lstStyle>
            <a:lvl1pPr indent="0">
              <a:lnSpc>
                <a:spcPct val="150000"/>
              </a:lnSpc>
              <a:spcBef>
                <a:spcPts val="1000"/>
              </a:spcBef>
              <a:buFont typeface="Arial" panose="020B0604020202020204" pitchFamily="34" charset="0"/>
              <a:buNone/>
              <a:defRPr sz="1600" b="0">
                <a:solidFill>
                  <a:schemeClr val="bg1"/>
                </a:solidFill>
                <a:latin typeface="D2L Sans"/>
              </a:defRPr>
            </a:lvl1pPr>
            <a:lvl2pPr marL="685800" indent="-228600">
              <a:lnSpc>
                <a:spcPct val="90000"/>
              </a:lnSpc>
              <a:spcBef>
                <a:spcPts val="500"/>
              </a:spcBef>
              <a:buFont typeface="Arial" panose="020B0604020202020204" pitchFamily="34" charset="0"/>
              <a:buChar char="•"/>
              <a:defRPr sz="2400">
                <a:solidFill>
                  <a:schemeClr val="bg1"/>
                </a:solidFill>
                <a:latin typeface="D2L Sans" pitchFamily="2" charset="77"/>
              </a:defRPr>
            </a:lvl2pPr>
            <a:lvl3pPr marL="1143000" indent="-228600">
              <a:lnSpc>
                <a:spcPct val="90000"/>
              </a:lnSpc>
              <a:spcBef>
                <a:spcPts val="500"/>
              </a:spcBef>
              <a:buFont typeface="Arial" panose="020B0604020202020204" pitchFamily="34" charset="0"/>
              <a:buChar char="•"/>
              <a:defRPr sz="2000">
                <a:solidFill>
                  <a:schemeClr val="bg1"/>
                </a:solidFill>
                <a:latin typeface="D2L Sans" pitchFamily="2" charset="77"/>
              </a:defRPr>
            </a:lvl3pPr>
            <a:lvl4pPr marL="1600200" indent="-228600">
              <a:lnSpc>
                <a:spcPct val="90000"/>
              </a:lnSpc>
              <a:spcBef>
                <a:spcPts val="500"/>
              </a:spcBef>
              <a:buFont typeface="Arial" panose="020B0604020202020204" pitchFamily="34" charset="0"/>
              <a:buChar char="•"/>
              <a:defRPr>
                <a:solidFill>
                  <a:schemeClr val="bg1"/>
                </a:solidFill>
                <a:latin typeface="D2L Sans" pitchFamily="2" charset="77"/>
              </a:defRPr>
            </a:lvl4pPr>
            <a:lvl5pPr marL="2057400" indent="-228600">
              <a:lnSpc>
                <a:spcPct val="90000"/>
              </a:lnSpc>
              <a:spcBef>
                <a:spcPts val="500"/>
              </a:spcBef>
              <a:buFont typeface="Arial" panose="020B0604020202020204" pitchFamily="34" charset="0"/>
              <a:buChar char="•"/>
              <a:defRPr>
                <a:solidFill>
                  <a:schemeClr val="bg1"/>
                </a:solidFill>
                <a:latin typeface="D2L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This deck is designed to be a resource you can share across your organization to keep stakeholders informed and support adoption of new tools and features.</a:t>
            </a:r>
          </a:p>
        </p:txBody>
      </p:sp>
      <p:sp>
        <p:nvSpPr>
          <p:cNvPr id="16" name="Rounded Rectangle 15">
            <a:extLst>
              <a:ext uri="{FF2B5EF4-FFF2-40B4-BE49-F238E27FC236}">
                <a16:creationId xmlns:a16="http://schemas.microsoft.com/office/drawing/2014/main" id="{75694B15-3FE6-2AE0-8A4D-E7C206752771}"/>
              </a:ext>
              <a:ext uri="{C183D7F6-B498-43B3-948B-1728B52AA6E4}">
                <adec:decorative xmlns:adec="http://schemas.microsoft.com/office/drawing/2017/decorative" val="1"/>
              </a:ext>
            </a:extLst>
          </p:cNvPr>
          <p:cNvSpPr/>
          <p:nvPr/>
        </p:nvSpPr>
        <p:spPr>
          <a:xfrm>
            <a:off x="371362" y="4196615"/>
            <a:ext cx="5486121" cy="1956511"/>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Content Placeholder 2">
            <a:extLst>
              <a:ext uri="{FF2B5EF4-FFF2-40B4-BE49-F238E27FC236}">
                <a16:creationId xmlns:a16="http://schemas.microsoft.com/office/drawing/2014/main" id="{0D7F4DBC-AF82-69F6-0136-C1FCBE86543B}"/>
              </a:ext>
            </a:extLst>
          </p:cNvPr>
          <p:cNvSpPr txBox="1">
            <a:spLocks/>
          </p:cNvSpPr>
          <p:nvPr/>
        </p:nvSpPr>
        <p:spPr>
          <a:xfrm>
            <a:off x="519010" y="4274808"/>
            <a:ext cx="5211170" cy="1956511"/>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a:ea typeface="+mn-ea"/>
                <a:cs typeface="+mn-cs"/>
              </a:rPr>
              <a:t>Want to see more? View our:</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D2L Sans"/>
                <a:ea typeface="+mn-ea"/>
                <a:cs typeface="+mn-cs"/>
                <a:hlinkClick r:id="rId2">
                  <a:extLst>
                    <a:ext uri="{A12FA001-AC4F-418D-AE19-62706E023703}">
                      <ahyp:hlinkClr xmlns:ahyp="http://schemas.microsoft.com/office/drawing/2018/hyperlinkcolor" val="tx"/>
                    </a:ext>
                  </a:extLst>
                </a:hlinkClick>
              </a:rPr>
              <a:t>Monthly Release Notes </a:t>
            </a:r>
            <a:r>
              <a:rPr kumimoji="0" lang="en-US" sz="1400" b="0" i="0" u="none" strike="noStrike" kern="1200" cap="none" spc="0" normalizeH="0" baseline="0" noProof="0">
                <a:ln>
                  <a:noFill/>
                </a:ln>
                <a:solidFill>
                  <a:srgbClr val="000000"/>
                </a:solidFill>
                <a:effectLst/>
                <a:uLnTx/>
                <a:uFillTx/>
                <a:latin typeface="D2L Sans"/>
                <a:ea typeface="+mn-ea"/>
                <a:cs typeface="+mn-cs"/>
              </a:rPr>
              <a:t>for detailed feature updates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400" b="0">
                <a:solidFill>
                  <a:srgbClr val="000000"/>
                </a:solidFill>
                <a:latin typeface="D2L Sans"/>
                <a:hlinkClick r:id="rId3"/>
              </a:rPr>
              <a:t>Brightspace Community </a:t>
            </a:r>
            <a:r>
              <a:rPr lang="en-US" sz="1400" b="0">
                <a:solidFill>
                  <a:srgbClr val="000000"/>
                </a:solidFill>
                <a:latin typeface="D2L Sans"/>
              </a:rPr>
              <a:t>for documentation, conversations, free courses and product idea exchange</a:t>
            </a:r>
            <a:endParaRPr kumimoji="0" lang="en-US" sz="1400" b="0" i="0" u="none" strike="noStrike" kern="1200" cap="none" spc="0" normalizeH="0" baseline="0" noProof="0">
              <a:ln>
                <a:noFill/>
              </a:ln>
              <a:solidFill>
                <a:srgbClr val="000000"/>
              </a:solidFill>
              <a:effectLst/>
              <a:uLnTx/>
              <a:uFillTx/>
              <a:latin typeface="D2L Sans"/>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400" b="0">
                <a:solidFill>
                  <a:srgbClr val="000000"/>
                </a:solidFill>
                <a:latin typeface="D2L Sans"/>
                <a:hlinkClick r:id="rId4"/>
              </a:rPr>
              <a:t>Product roadmap </a:t>
            </a:r>
            <a:r>
              <a:rPr lang="en-US" sz="1400" b="0">
                <a:solidFill>
                  <a:srgbClr val="000000"/>
                </a:solidFill>
                <a:latin typeface="D2L Sans"/>
              </a:rPr>
              <a:t>that is updated every six months (Feb and Aug) for longer-range planning</a:t>
            </a: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pic>
        <p:nvPicPr>
          <p:cNvPr id="12" name="Picture 11" descr="D2L.com screen showcasing the biannual release">
            <a:extLst>
              <a:ext uri="{FF2B5EF4-FFF2-40B4-BE49-F238E27FC236}">
                <a16:creationId xmlns:a16="http://schemas.microsoft.com/office/drawing/2014/main" id="{7CEB023E-55E5-9A8A-558F-230539A73EC1}"/>
              </a:ext>
            </a:extLst>
          </p:cNvPr>
          <p:cNvPicPr>
            <a:picLocks noChangeAspect="1"/>
          </p:cNvPicPr>
          <p:nvPr/>
        </p:nvPicPr>
        <p:blipFill>
          <a:blip r:embed="rId5"/>
          <a:stretch>
            <a:fillRect/>
          </a:stretch>
        </p:blipFill>
        <p:spPr>
          <a:xfrm>
            <a:off x="7330846" y="3208551"/>
            <a:ext cx="3297195" cy="2203137"/>
          </a:xfrm>
          <a:prstGeom prst="rect">
            <a:avLst/>
          </a:prstGeom>
        </p:spPr>
      </p:pic>
      <p:sp>
        <p:nvSpPr>
          <p:cNvPr id="15" name="Rounded Rectangle 14">
            <a:extLst>
              <a:ext uri="{FF2B5EF4-FFF2-40B4-BE49-F238E27FC236}">
                <a16:creationId xmlns:a16="http://schemas.microsoft.com/office/drawing/2014/main" id="{0F1778A7-1F27-7136-EF36-9D346EBB3BD3}"/>
              </a:ext>
            </a:extLst>
          </p:cNvPr>
          <p:cNvSpPr/>
          <p:nvPr/>
        </p:nvSpPr>
        <p:spPr>
          <a:xfrm>
            <a:off x="6334517" y="5621719"/>
            <a:ext cx="5211170" cy="60960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
                  <a:solidFill>
                    <a:srgbClr val="34E82A"/>
                  </a:solidFill>
                </a:uFill>
                <a:latin typeface="D2L Sans" pitchFamily="2" charset="77"/>
                <a:ea typeface="+mn-ea"/>
                <a:cs typeface="+mn-cs"/>
                <a:hlinkClick r:id="rId6">
                  <a:extLst>
                    <a:ext uri="{A12FA001-AC4F-418D-AE19-62706E023703}">
                      <ahyp:hlinkClr xmlns:ahyp="http://schemas.microsoft.com/office/drawing/2018/hyperlinkcolor" val="tx"/>
                    </a:ext>
                  </a:extLst>
                </a:hlinkClick>
              </a:rPr>
              <a:t>Visit our public biannual release webpage here</a:t>
            </a:r>
            <a:endParaRPr kumimoji="0" lang="en-US" sz="1400" b="1" i="0" u="none" strike="noStrike" kern="1200" cap="none" spc="0" normalizeH="0" baseline="0" noProof="0" dirty="0">
              <a:ln>
                <a:noFill/>
              </a:ln>
              <a:solidFill>
                <a:srgbClr val="FFFFFF"/>
              </a:solidFill>
              <a:effectLst/>
              <a:uLnTx/>
              <a:uFill>
                <a:solidFill>
                  <a:srgbClr val="34E82A"/>
                </a:solidFill>
              </a:uFill>
              <a:latin typeface="D2L Sans" pitchFamily="2" charset="77"/>
              <a:ea typeface="+mn-ea"/>
              <a:cs typeface="+mn-cs"/>
            </a:endParaRPr>
          </a:p>
        </p:txBody>
      </p:sp>
    </p:spTree>
    <p:extLst>
      <p:ext uri="{BB962C8B-B14F-4D97-AF65-F5344CB8AC3E}">
        <p14:creationId xmlns:p14="http://schemas.microsoft.com/office/powerpoint/2010/main" val="1522539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A0C1D-8B5B-2B10-0726-FCC03213B1D6}"/>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63065DDA-22A9-AB24-7696-930B0DBA32A4}"/>
              </a:ext>
              <a:ext uri="{C183D7F6-B498-43B3-948B-1728B52AA6E4}">
                <adec:decorative xmlns:adec="http://schemas.microsoft.com/office/drawing/2017/decorative" val="1"/>
              </a:ext>
            </a:extLst>
          </p:cNvPr>
          <p:cNvSpPr/>
          <p:nvPr/>
        </p:nvSpPr>
        <p:spPr>
          <a:xfrm>
            <a:off x="371363" y="1334413"/>
            <a:ext cx="5095798" cy="3057357"/>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35C836-2929-FA4C-DAB4-AE964AE259A2}"/>
              </a:ext>
            </a:extLst>
          </p:cNvPr>
          <p:cNvSpPr>
            <a:spLocks noGrp="1"/>
          </p:cNvSpPr>
          <p:nvPr>
            <p:ph type="title"/>
          </p:nvPr>
        </p:nvSpPr>
        <p:spPr/>
        <p:txBody>
          <a:bodyPr/>
          <a:lstStyle/>
          <a:p>
            <a:r>
              <a:rPr lang="en-US"/>
              <a:t>H5P Interactives in Quizzes</a:t>
            </a:r>
            <a:endParaRPr lang="en-US" sz="2000">
              <a:latin typeface="D2L Sans" pitchFamily="2" charset="77"/>
            </a:endParaRPr>
          </a:p>
        </p:txBody>
      </p:sp>
      <p:sp>
        <p:nvSpPr>
          <p:cNvPr id="3" name="Content Placeholder 2">
            <a:extLst>
              <a:ext uri="{FF2B5EF4-FFF2-40B4-BE49-F238E27FC236}">
                <a16:creationId xmlns:a16="http://schemas.microsoft.com/office/drawing/2014/main" id="{089C6186-8579-2443-16C8-26AB124C8EB1}"/>
              </a:ext>
            </a:extLst>
          </p:cNvPr>
          <p:cNvSpPr>
            <a:spLocks noGrp="1"/>
          </p:cNvSpPr>
          <p:nvPr>
            <p:ph sz="half" idx="1"/>
          </p:nvPr>
        </p:nvSpPr>
        <p:spPr>
          <a:xfrm>
            <a:off x="453262" y="1479431"/>
            <a:ext cx="4932000" cy="2767320"/>
          </a:xfrm>
        </p:spPr>
        <p:txBody>
          <a:bodyPr anchor="t"/>
          <a:lstStyle/>
          <a:p>
            <a:pPr algn="l">
              <a:lnSpc>
                <a:spcPct val="100000"/>
              </a:lnSpc>
              <a:spcBef>
                <a:spcPts val="100"/>
              </a:spcBef>
            </a:pPr>
            <a:r>
              <a:rPr lang="en-US" sz="1400" b="0">
                <a:solidFill>
                  <a:srgbClr val="000000"/>
                </a:solidFill>
                <a:latin typeface="D2L Sans"/>
              </a:rPr>
              <a:t>Existing H5P questions can be imported into Quizzes, allowing them to be used in formative assessment. </a:t>
            </a:r>
          </a:p>
          <a:p>
            <a:pPr algn="l">
              <a:lnSpc>
                <a:spcPct val="100000"/>
              </a:lnSpc>
              <a:spcBef>
                <a:spcPts val="100"/>
              </a:spcBef>
            </a:pPr>
            <a:endParaRPr lang="en-US" sz="1400">
              <a:solidFill>
                <a:srgbClr val="000000"/>
              </a:solidFill>
              <a:latin typeface="D2L Sans"/>
            </a:endParaRPr>
          </a:p>
          <a:p>
            <a:pPr algn="l">
              <a:lnSpc>
                <a:spcPct val="100000"/>
              </a:lnSpc>
              <a:spcBef>
                <a:spcPts val="100"/>
              </a:spcBef>
            </a:pPr>
            <a:r>
              <a:rPr lang="en-US" sz="1400" b="0">
                <a:solidFill>
                  <a:srgbClr val="000000"/>
                </a:solidFill>
                <a:latin typeface="D2L Sans"/>
              </a:rPr>
              <a:t>Beta in July 2025 for clients with the All-New Creator+ with H5P package.</a:t>
            </a:r>
          </a:p>
        </p:txBody>
      </p:sp>
      <p:sp>
        <p:nvSpPr>
          <p:cNvPr id="8" name="Rounded Rectangle 7">
            <a:extLst>
              <a:ext uri="{FF2B5EF4-FFF2-40B4-BE49-F238E27FC236}">
                <a16:creationId xmlns:a16="http://schemas.microsoft.com/office/drawing/2014/main" id="{3D9F65E4-3380-704F-41E6-9C72014030F7}"/>
              </a:ext>
              <a:ext uri="{C183D7F6-B498-43B3-948B-1728B52AA6E4}">
                <adec:decorative xmlns:adec="http://schemas.microsoft.com/office/drawing/2017/decorative" val="1"/>
              </a:ext>
            </a:extLst>
          </p:cNvPr>
          <p:cNvSpPr/>
          <p:nvPr/>
        </p:nvSpPr>
        <p:spPr>
          <a:xfrm>
            <a:off x="371363" y="4584003"/>
            <a:ext cx="5095798" cy="1523532"/>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36BF2E6C-3EE6-4795-9498-87C59C5606EF}"/>
              </a:ext>
            </a:extLst>
          </p:cNvPr>
          <p:cNvSpPr txBox="1">
            <a:spLocks/>
          </p:cNvSpPr>
          <p:nvPr/>
        </p:nvSpPr>
        <p:spPr>
          <a:xfrm>
            <a:off x="453262" y="4664012"/>
            <a:ext cx="4932000" cy="14435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00000"/>
                </a:solidFill>
                <a:latin typeface="D2L Sans"/>
              </a:rPr>
              <a:t>Use Case </a:t>
            </a:r>
          </a:p>
          <a:p>
            <a:r>
              <a:rPr lang="en-US" sz="1400" b="0">
                <a:solidFill>
                  <a:srgbClr val="000000"/>
                </a:solidFill>
                <a:latin typeface="D2L Sans"/>
              </a:rPr>
              <a:t>Simplify the quiz creation workflow and improve the variety of question types to increase engagement.</a:t>
            </a:r>
          </a:p>
        </p:txBody>
      </p:sp>
      <p:sp>
        <p:nvSpPr>
          <p:cNvPr id="26" name="Content Placeholder 2">
            <a:extLst>
              <a:ext uri="{FF2B5EF4-FFF2-40B4-BE49-F238E27FC236}">
                <a16:creationId xmlns:a16="http://schemas.microsoft.com/office/drawing/2014/main" id="{9171E0BB-843C-542F-2001-13277DF92147}"/>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37" name="Content Placeholder 2">
            <a:extLst>
              <a:ext uri="{FF2B5EF4-FFF2-40B4-BE49-F238E27FC236}">
                <a16:creationId xmlns:a16="http://schemas.microsoft.com/office/drawing/2014/main" id="{15142BEA-3676-D3E3-D503-3982EDD2ECBB}"/>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0">
              <a:solidFill>
                <a:srgbClr val="000000"/>
              </a:solidFill>
              <a:latin typeface="D2L Sans"/>
            </a:endParaRPr>
          </a:p>
        </p:txBody>
      </p:sp>
      <p:sp>
        <p:nvSpPr>
          <p:cNvPr id="7" name="Content Placeholder 2">
            <a:extLst>
              <a:ext uri="{FF2B5EF4-FFF2-40B4-BE49-F238E27FC236}">
                <a16:creationId xmlns:a16="http://schemas.microsoft.com/office/drawing/2014/main" id="{30CDFEA7-0415-8672-0D37-06D3031AF1EA}"/>
              </a:ext>
            </a:extLst>
          </p:cNvPr>
          <p:cNvSpPr txBox="1">
            <a:spLocks/>
          </p:cNvSpPr>
          <p:nvPr/>
        </p:nvSpPr>
        <p:spPr>
          <a:xfrm>
            <a:off x="6011674" y="5991850"/>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0" i="1">
                <a:solidFill>
                  <a:srgbClr val="000000"/>
                </a:solidFill>
                <a:latin typeface="D2L Sans"/>
              </a:rPr>
              <a:t>An example of an H5P interactive in a Quiz</a:t>
            </a:r>
          </a:p>
        </p:txBody>
      </p:sp>
      <p:pic>
        <p:nvPicPr>
          <p:cNvPr id="4" name="Picture 3" descr="Browse H5P interactives available in Quizzes">
            <a:extLst>
              <a:ext uri="{FF2B5EF4-FFF2-40B4-BE49-F238E27FC236}">
                <a16:creationId xmlns:a16="http://schemas.microsoft.com/office/drawing/2014/main" id="{52EEDB18-C727-A648-69D9-D8DCB3801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989" y="1206969"/>
            <a:ext cx="2993822" cy="2691993"/>
          </a:xfrm>
          <a:prstGeom prst="rect">
            <a:avLst/>
          </a:prstGeom>
          <a:ln>
            <a:noFill/>
          </a:ln>
          <a:effectLst>
            <a:outerShdw blurRad="50800" dist="38100" dir="2700000" algn="tl" rotWithShape="0">
              <a:prstClr val="black">
                <a:alpha val="40000"/>
              </a:prstClr>
            </a:outerShdw>
          </a:effectLst>
        </p:spPr>
      </p:pic>
      <p:grpSp>
        <p:nvGrpSpPr>
          <p:cNvPr id="10" name="Group 9" descr="An example of H5P interactive in a quiz">
            <a:extLst>
              <a:ext uri="{FF2B5EF4-FFF2-40B4-BE49-F238E27FC236}">
                <a16:creationId xmlns:a16="http://schemas.microsoft.com/office/drawing/2014/main" id="{1E400182-E36B-346E-0053-A9F42D0EBF2F}"/>
              </a:ext>
            </a:extLst>
          </p:cNvPr>
          <p:cNvGrpSpPr/>
          <p:nvPr/>
        </p:nvGrpSpPr>
        <p:grpSpPr>
          <a:xfrm>
            <a:off x="7992233" y="2253892"/>
            <a:ext cx="3828402" cy="3654549"/>
            <a:chOff x="5063846" y="2383858"/>
            <a:chExt cx="4325309" cy="4128891"/>
          </a:xfrm>
          <a:effectLst>
            <a:outerShdw blurRad="50800" dist="38100" dir="2700000" algn="tl" rotWithShape="0">
              <a:prstClr val="black">
                <a:alpha val="40000"/>
              </a:prstClr>
            </a:outerShdw>
          </a:effectLst>
        </p:grpSpPr>
        <p:pic>
          <p:nvPicPr>
            <p:cNvPr id="13" name="Picture 12" descr="A screenshot of a computer&#10;&#10;AI-generated content may be incorrect.">
              <a:extLst>
                <a:ext uri="{FF2B5EF4-FFF2-40B4-BE49-F238E27FC236}">
                  <a16:creationId xmlns:a16="http://schemas.microsoft.com/office/drawing/2014/main" id="{470B0A0E-B121-3187-B4EB-4E15046135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63846" y="2383858"/>
              <a:ext cx="4325309" cy="4128891"/>
            </a:xfrm>
            <a:prstGeom prst="rect">
              <a:avLst/>
            </a:prstGeom>
            <a:ln>
              <a:noFill/>
            </a:ln>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B3D81E9A-D187-E2E9-9C48-D4528B9E50A6}"/>
                </a:ext>
              </a:extLst>
            </p:cNvPr>
            <p:cNvSpPr/>
            <p:nvPr/>
          </p:nvSpPr>
          <p:spPr>
            <a:xfrm>
              <a:off x="8327425" y="4242098"/>
              <a:ext cx="1061730" cy="1401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omputer&#10;&#10;Description automatically generated">
              <a:extLst>
                <a:ext uri="{FF2B5EF4-FFF2-40B4-BE49-F238E27FC236}">
                  <a16:creationId xmlns:a16="http://schemas.microsoft.com/office/drawing/2014/main" id="{89C32917-1CB4-369C-D807-022D78186A50}"/>
                </a:ext>
              </a:extLst>
            </p:cNvPr>
            <p:cNvPicPr>
              <a:picLocks noChangeAspect="1"/>
            </p:cNvPicPr>
            <p:nvPr/>
          </p:nvPicPr>
          <p:blipFill>
            <a:blip r:embed="rId5">
              <a:extLst>
                <a:ext uri="{28A0092B-C50C-407E-A947-70E740481C1C}">
                  <a14:useLocalDpi xmlns:a14="http://schemas.microsoft.com/office/drawing/2010/main" val="0"/>
                </a:ext>
              </a:extLst>
            </a:blip>
            <a:srcRect l="36813" t="26694" r="35994" b="42086"/>
            <a:stretch/>
          </p:blipFill>
          <p:spPr>
            <a:xfrm>
              <a:off x="6366345" y="4242099"/>
              <a:ext cx="2170584" cy="1401793"/>
            </a:xfrm>
            <a:prstGeom prst="rect">
              <a:avLst/>
            </a:prstGeom>
            <a:ln>
              <a:noFill/>
            </a:ln>
            <a:effectLst/>
          </p:spPr>
        </p:pic>
        <p:pic>
          <p:nvPicPr>
            <p:cNvPr id="19" name="Picture 18">
              <a:extLst>
                <a:ext uri="{FF2B5EF4-FFF2-40B4-BE49-F238E27FC236}">
                  <a16:creationId xmlns:a16="http://schemas.microsoft.com/office/drawing/2014/main" id="{DC4A43C8-2E4A-9433-F27C-99692A52F3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76670" y="5648154"/>
              <a:ext cx="626451" cy="339142"/>
            </a:xfrm>
            <a:prstGeom prst="rect">
              <a:avLst/>
            </a:prstGeom>
            <a:ln>
              <a:noFill/>
            </a:ln>
            <a:effectLst/>
          </p:spPr>
        </p:pic>
      </p:grpSp>
      <p:sp>
        <p:nvSpPr>
          <p:cNvPr id="5" name="Content Placeholder 4">
            <a:extLst>
              <a:ext uri="{FF2B5EF4-FFF2-40B4-BE49-F238E27FC236}">
                <a16:creationId xmlns:a16="http://schemas.microsoft.com/office/drawing/2014/main" id="{4B64504F-34CE-CE05-4EEC-B11E9152F4D5}"/>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Creator+, Beta,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2136326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lumOff val="15000"/>
              </a:schemeClr>
            </a:gs>
            <a:gs pos="100000">
              <a:srgbClr val="AF4600"/>
            </a:gs>
          </a:gsLst>
          <a:lin ang="2700000" scaled="0"/>
        </a:gradFill>
        <a:effectLst/>
      </p:bgPr>
    </p:bg>
    <p:spTree>
      <p:nvGrpSpPr>
        <p:cNvPr id="1" name="">
          <a:extLst>
            <a:ext uri="{FF2B5EF4-FFF2-40B4-BE49-F238E27FC236}">
              <a16:creationId xmlns:a16="http://schemas.microsoft.com/office/drawing/2014/main" id="{C6F7B92F-75F9-A248-44C2-2C38AD3A06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CEE4D06-9716-0476-5A87-DAD4FAC2FB3E}"/>
              </a:ext>
            </a:extLst>
          </p:cNvPr>
          <p:cNvSpPr txBox="1">
            <a:spLocks noGrp="1"/>
          </p:cNvSpPr>
          <p:nvPr>
            <p:ph type="title" idx="4294967295"/>
          </p:nvPr>
        </p:nvSpPr>
        <p:spPr>
          <a:xfrm>
            <a:off x="629362" y="2719669"/>
            <a:ext cx="6408712" cy="12618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9600"/>
              </a:lnSpc>
              <a:spcBef>
                <a:spcPts val="0"/>
              </a:spcBef>
              <a:spcAft>
                <a:spcPts val="0"/>
              </a:spcAft>
              <a:buClrTx/>
              <a:buSzTx/>
              <a:buFontTx/>
              <a:buNone/>
              <a:tabLst/>
              <a:defRPr/>
            </a:pPr>
            <a:r>
              <a:rPr kumimoji="0" lang="en-US" sz="8800" b="1" i="0" u="none" strike="noStrike" kern="1200" cap="none" spc="-150" normalizeH="0" baseline="0" noProof="0">
                <a:ln>
                  <a:noFill/>
                </a:ln>
                <a:solidFill>
                  <a:srgbClr val="FFFFFF"/>
                </a:solidFill>
                <a:effectLst/>
                <a:uLnTx/>
                <a:uFillTx/>
                <a:latin typeface="Stanley" panose="02050506070406090003" pitchFamily="18" charset="0"/>
                <a:ea typeface="+mn-ea"/>
                <a:cs typeface="+mn-cs"/>
              </a:rPr>
              <a:t>D2L Lumi</a:t>
            </a:r>
          </a:p>
        </p:txBody>
      </p:sp>
      <p:pic>
        <p:nvPicPr>
          <p:cNvPr id="2" name="Picture 1">
            <a:extLst>
              <a:ext uri="{FF2B5EF4-FFF2-40B4-BE49-F238E27FC236}">
                <a16:creationId xmlns:a16="http://schemas.microsoft.com/office/drawing/2014/main" id="{D1F1EB12-C772-BC55-8FC8-ADE83A008F34}"/>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362" y="682019"/>
            <a:ext cx="1451229" cy="584733"/>
          </a:xfrm>
          <a:prstGeom prst="rect">
            <a:avLst/>
          </a:prstGeom>
        </p:spPr>
      </p:pic>
      <p:pic>
        <p:nvPicPr>
          <p:cNvPr id="4" name="Picture 3">
            <a:extLst>
              <a:ext uri="{FF2B5EF4-FFF2-40B4-BE49-F238E27FC236}">
                <a16:creationId xmlns:a16="http://schemas.microsoft.com/office/drawing/2014/main" id="{02422D1B-4886-9A59-2A37-A89763EDA7C8}"/>
              </a:ext>
              <a:ext uri="{C183D7F6-B498-43B3-948B-1728B52AA6E4}">
                <adec:decorative xmlns:adec="http://schemas.microsoft.com/office/drawing/2017/decorative" val="1"/>
              </a:ext>
            </a:extLst>
          </p:cNvPr>
          <p:cNvPicPr>
            <a:picLocks noChangeAspect="1"/>
          </p:cNvPicPr>
          <p:nvPr/>
        </p:nvPicPr>
        <p:blipFill>
          <a:blip r:embed="rId3"/>
          <a:srcRect l="15026" r="15026"/>
          <a:stretch/>
        </p:blipFill>
        <p:spPr>
          <a:xfrm>
            <a:off x="7571677" y="1658786"/>
            <a:ext cx="3546089" cy="3528053"/>
          </a:xfrm>
          <a:prstGeom prst="ellipse">
            <a:avLst/>
          </a:prstGeom>
        </p:spPr>
      </p:pic>
      <p:sp>
        <p:nvSpPr>
          <p:cNvPr id="3" name="TextBox 2">
            <a:hlinkClick r:id="rId4" action="ppaction://hlinksldjump"/>
            <a:extLst>
              <a:ext uri="{FF2B5EF4-FFF2-40B4-BE49-F238E27FC236}">
                <a16:creationId xmlns:a16="http://schemas.microsoft.com/office/drawing/2014/main" id="{FFD73FF6-F82E-F132-9231-B21A8D06F17A}"/>
              </a:ext>
            </a:extLst>
          </p:cNvPr>
          <p:cNvSpPr txBox="1"/>
          <p:nvPr/>
        </p:nvSpPr>
        <p:spPr>
          <a:xfrm>
            <a:off x="706385" y="4021741"/>
            <a:ext cx="5916087"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D2L Sans" pitchFamily="2" charset="77"/>
                <a:ea typeface="+mn-ea"/>
                <a:cs typeface="Times New Roman" panose="02020603050405020304" pitchFamily="18" charset="0"/>
              </a:rPr>
              <a:t>Elevate Learning, Empower Success</a:t>
            </a:r>
            <a:endParaRPr kumimoji="0" lang="en-US" sz="2000" b="0" i="0" u="none" strike="noStrike" kern="1200" cap="none" spc="0" normalizeH="0" baseline="0" noProof="0">
              <a:ln>
                <a:noFill/>
              </a:ln>
              <a:solidFill>
                <a:srgbClr val="FFFFFF"/>
              </a:solidFill>
              <a:effectLst/>
              <a:uLnTx/>
              <a:uFillTx/>
              <a:latin typeface="D2L Sans" pitchFamily="2" charset="77"/>
              <a:ea typeface="+mn-ea"/>
              <a:cs typeface="Times New Roman" panose="02020603050405020304" pitchFamily="18" charset="0"/>
            </a:endParaRPr>
          </a:p>
        </p:txBody>
      </p:sp>
    </p:spTree>
    <p:extLst>
      <p:ext uri="{BB962C8B-B14F-4D97-AF65-F5344CB8AC3E}">
        <p14:creationId xmlns:p14="http://schemas.microsoft.com/office/powerpoint/2010/main" val="2001855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BC386-24FA-EFC4-6CD4-F29C2189B700}"/>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D8B9211F-AC69-E57F-FBA1-E5736C4FBEB7}"/>
              </a:ext>
              <a:ext uri="{C183D7F6-B498-43B3-948B-1728B52AA6E4}">
                <adec:decorative xmlns:adec="http://schemas.microsoft.com/office/drawing/2017/decorative" val="1"/>
              </a:ext>
            </a:extLst>
          </p:cNvPr>
          <p:cNvSpPr/>
          <p:nvPr/>
        </p:nvSpPr>
        <p:spPr>
          <a:xfrm>
            <a:off x="371363" y="1334412"/>
            <a:ext cx="5095798" cy="2674251"/>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04CD422-F5F1-C35D-7EC7-4C00009F68F8}"/>
              </a:ext>
            </a:extLst>
          </p:cNvPr>
          <p:cNvSpPr>
            <a:spLocks noGrp="1"/>
          </p:cNvSpPr>
          <p:nvPr>
            <p:ph type="title"/>
          </p:nvPr>
        </p:nvSpPr>
        <p:spPr/>
        <p:txBody>
          <a:bodyPr/>
          <a:lstStyle/>
          <a:p>
            <a:r>
              <a:rPr lang="en-US"/>
              <a:t>Generate Content From Files</a:t>
            </a:r>
            <a:endParaRPr lang="en-US" sz="2000">
              <a:latin typeface="D2L Sans" pitchFamily="2" charset="77"/>
            </a:endParaRPr>
          </a:p>
        </p:txBody>
      </p:sp>
      <p:sp>
        <p:nvSpPr>
          <p:cNvPr id="3" name="Content Placeholder 2">
            <a:extLst>
              <a:ext uri="{FF2B5EF4-FFF2-40B4-BE49-F238E27FC236}">
                <a16:creationId xmlns:a16="http://schemas.microsoft.com/office/drawing/2014/main" id="{E5948410-1C2B-42BE-CB32-3066BC38878B}"/>
              </a:ext>
            </a:extLst>
          </p:cNvPr>
          <p:cNvSpPr>
            <a:spLocks noGrp="1"/>
          </p:cNvSpPr>
          <p:nvPr>
            <p:ph sz="half" idx="1"/>
          </p:nvPr>
        </p:nvSpPr>
        <p:spPr>
          <a:xfrm>
            <a:off x="453262" y="1415541"/>
            <a:ext cx="4932000" cy="2511991"/>
          </a:xfrm>
        </p:spPr>
        <p:txBody>
          <a:bodyPr anchor="t"/>
          <a:lstStyle/>
          <a:p>
            <a:pPr algn="l"/>
            <a:r>
              <a:rPr lang="en-US" sz="1400" b="0">
                <a:solidFill>
                  <a:srgbClr val="000000"/>
                </a:solidFill>
                <a:latin typeface="D2L Sans"/>
              </a:rPr>
              <a:t>Take the knowledge locked up in offline documents or presentations and turn them into real learning materials.</a:t>
            </a:r>
          </a:p>
          <a:p>
            <a:pPr algn="l"/>
            <a:r>
              <a:rPr lang="en-US" sz="1400" b="0">
                <a:solidFill>
                  <a:srgbClr val="000000"/>
                </a:solidFill>
                <a:latin typeface="D2L Sans"/>
              </a:rPr>
              <a:t>Lumi can read your Word or PowerPoint file and produce a Brightspace module filled with content pages, broken out by topic or concept.</a:t>
            </a:r>
          </a:p>
          <a:p>
            <a:pPr algn="l"/>
            <a:r>
              <a:rPr lang="en-US" sz="1400" b="0">
                <a:solidFill>
                  <a:srgbClr val="000000"/>
                </a:solidFill>
                <a:latin typeface="D2L Sans"/>
              </a:rPr>
              <a:t>All content must be reviewed by instructors before learners can access it, keeping humans in control and in the loop.</a:t>
            </a:r>
          </a:p>
        </p:txBody>
      </p:sp>
      <p:sp>
        <p:nvSpPr>
          <p:cNvPr id="8" name="Rounded Rectangle 7">
            <a:extLst>
              <a:ext uri="{FF2B5EF4-FFF2-40B4-BE49-F238E27FC236}">
                <a16:creationId xmlns:a16="http://schemas.microsoft.com/office/drawing/2014/main" id="{FDD53308-B51A-3B59-1C6A-F5493713BB95}"/>
              </a:ext>
              <a:ext uri="{C183D7F6-B498-43B3-948B-1728B52AA6E4}">
                <adec:decorative xmlns:adec="http://schemas.microsoft.com/office/drawing/2017/decorative" val="1"/>
              </a:ext>
            </a:extLst>
          </p:cNvPr>
          <p:cNvSpPr/>
          <p:nvPr/>
        </p:nvSpPr>
        <p:spPr>
          <a:xfrm>
            <a:off x="371363" y="4145661"/>
            <a:ext cx="5095798" cy="1988283"/>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233725BA-55AA-DBFE-2158-F14FD274E108}"/>
              </a:ext>
            </a:extLst>
          </p:cNvPr>
          <p:cNvSpPr txBox="1">
            <a:spLocks/>
          </p:cNvSpPr>
          <p:nvPr/>
        </p:nvSpPr>
        <p:spPr>
          <a:xfrm>
            <a:off x="453262" y="4265596"/>
            <a:ext cx="4932000" cy="1859617"/>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D2L Sans"/>
                <a:ea typeface="+mn-ea"/>
                <a:cs typeface="+mn-cs"/>
              </a:rPr>
              <a:t>Use Case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a:ea typeface="+mn-ea"/>
                <a:cs typeface="+mn-cs"/>
              </a:rPr>
              <a:t>Accelerates content creation by converting common file types into engaging and navigable Brightspace content, improving workflow efficiencies for Instructors and Educators.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a:ea typeface="+mn-ea"/>
                <a:cs typeface="+mn-cs"/>
              </a:rPr>
              <a:t>Simplifies the process for centralized course creation teams to import existing content into Brightspace.</a:t>
            </a:r>
          </a:p>
        </p:txBody>
      </p:sp>
      <p:sp>
        <p:nvSpPr>
          <p:cNvPr id="26" name="Content Placeholder 2">
            <a:extLst>
              <a:ext uri="{FF2B5EF4-FFF2-40B4-BE49-F238E27FC236}">
                <a16:creationId xmlns:a16="http://schemas.microsoft.com/office/drawing/2014/main" id="{B0FCE2DA-6702-FE09-07BB-584E868E527A}"/>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000000"/>
              </a:solidFill>
              <a:effectLst/>
              <a:uLnTx/>
              <a:uFillTx/>
              <a:latin typeface="D2L Sans"/>
              <a:ea typeface="+mn-ea"/>
              <a:cs typeface="+mn-cs"/>
            </a:endParaRPr>
          </a:p>
        </p:txBody>
      </p:sp>
      <p:sp>
        <p:nvSpPr>
          <p:cNvPr id="7" name="Content Placeholder 2">
            <a:extLst>
              <a:ext uri="{FF2B5EF4-FFF2-40B4-BE49-F238E27FC236}">
                <a16:creationId xmlns:a16="http://schemas.microsoft.com/office/drawing/2014/main" id="{CBF9AC58-48C1-6CD2-52D3-07BD62CF84F6}"/>
              </a:ext>
            </a:extLst>
          </p:cNvPr>
          <p:cNvSpPr txBox="1">
            <a:spLocks/>
          </p:cNvSpPr>
          <p:nvPr/>
        </p:nvSpPr>
        <p:spPr>
          <a:xfrm>
            <a:off x="5861810" y="5983892"/>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000000"/>
                </a:solidFill>
                <a:effectLst/>
                <a:uLnTx/>
                <a:uFillTx/>
                <a:latin typeface="D2L Sans"/>
                <a:ea typeface="+mn-ea"/>
                <a:cs typeface="+mn-cs"/>
              </a:rPr>
              <a:t>Create engaging learning materials from external files with D2L Lumi Content</a:t>
            </a:r>
          </a:p>
        </p:txBody>
      </p:sp>
      <p:pic>
        <p:nvPicPr>
          <p:cNvPr id="10" name="Picture 9" descr="Showing Generate Unit from File available from the New Unit menu in Content">
            <a:extLst>
              <a:ext uri="{FF2B5EF4-FFF2-40B4-BE49-F238E27FC236}">
                <a16:creationId xmlns:a16="http://schemas.microsoft.com/office/drawing/2014/main" id="{315F3CA8-E5A5-C6DB-C9E2-2A37852550F4}"/>
              </a:ext>
            </a:extLst>
          </p:cNvPr>
          <p:cNvPicPr>
            <a:picLocks noChangeAspect="1"/>
          </p:cNvPicPr>
          <p:nvPr/>
        </p:nvPicPr>
        <p:blipFill>
          <a:blip r:embed="rId3"/>
          <a:stretch>
            <a:fillRect/>
          </a:stretch>
        </p:blipFill>
        <p:spPr>
          <a:xfrm>
            <a:off x="5715000" y="1332561"/>
            <a:ext cx="3014947" cy="1758719"/>
          </a:xfrm>
          <a:prstGeom prst="rect">
            <a:avLst/>
          </a:prstGeom>
          <a:effectLst>
            <a:outerShdw blurRad="50800" dist="38100" dir="2700000" algn="tl" rotWithShape="0">
              <a:prstClr val="black">
                <a:alpha val="40000"/>
              </a:prstClr>
            </a:outerShdw>
          </a:effectLst>
        </p:spPr>
      </p:pic>
      <p:pic>
        <p:nvPicPr>
          <p:cNvPr id="16" name="Picture 15" descr="Review Unit structure from generated content ">
            <a:extLst>
              <a:ext uri="{FF2B5EF4-FFF2-40B4-BE49-F238E27FC236}">
                <a16:creationId xmlns:a16="http://schemas.microsoft.com/office/drawing/2014/main" id="{57769124-F711-DF0E-7556-16971C97A1B9}"/>
              </a:ext>
            </a:extLst>
          </p:cNvPr>
          <p:cNvPicPr>
            <a:picLocks noChangeAspect="1"/>
          </p:cNvPicPr>
          <p:nvPr/>
        </p:nvPicPr>
        <p:blipFill>
          <a:blip r:embed="rId4"/>
          <a:stretch>
            <a:fillRect/>
          </a:stretch>
        </p:blipFill>
        <p:spPr>
          <a:xfrm>
            <a:off x="7031415" y="2977523"/>
            <a:ext cx="4789221" cy="2857398"/>
          </a:xfrm>
          <a:prstGeom prst="rect">
            <a:avLst/>
          </a:prstGeom>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EC504778-36D5-9D5F-D64D-7FC8C1DC134C}"/>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Lumi,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3308499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9354B-1F41-AF57-7582-C566F66D3B65}"/>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D9AE846E-BED6-FA21-CEBB-7FB871D07738}"/>
              </a:ext>
              <a:ext uri="{C183D7F6-B498-43B3-948B-1728B52AA6E4}">
                <adec:decorative xmlns:adec="http://schemas.microsoft.com/office/drawing/2017/decorative" val="1"/>
              </a:ext>
            </a:extLst>
          </p:cNvPr>
          <p:cNvSpPr/>
          <p:nvPr/>
        </p:nvSpPr>
        <p:spPr>
          <a:xfrm>
            <a:off x="371363" y="1334413"/>
            <a:ext cx="5095798" cy="2645223"/>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0544976-1A80-CCE6-D11C-5A1E96EC61BA}"/>
              </a:ext>
            </a:extLst>
          </p:cNvPr>
          <p:cNvSpPr>
            <a:spLocks noGrp="1"/>
          </p:cNvSpPr>
          <p:nvPr>
            <p:ph type="title"/>
          </p:nvPr>
        </p:nvSpPr>
        <p:spPr/>
        <p:txBody>
          <a:bodyPr/>
          <a:lstStyle/>
          <a:p>
            <a:r>
              <a:rPr lang="en-US"/>
              <a:t>Content Summaries</a:t>
            </a:r>
            <a:endParaRPr lang="en-US" sz="2000">
              <a:latin typeface="D2L Sans" pitchFamily="2" charset="77"/>
            </a:endParaRPr>
          </a:p>
        </p:txBody>
      </p:sp>
      <p:sp>
        <p:nvSpPr>
          <p:cNvPr id="3" name="Content Placeholder 2">
            <a:extLst>
              <a:ext uri="{FF2B5EF4-FFF2-40B4-BE49-F238E27FC236}">
                <a16:creationId xmlns:a16="http://schemas.microsoft.com/office/drawing/2014/main" id="{B2B8F420-3780-63F4-B23D-2D653B07130A}"/>
              </a:ext>
            </a:extLst>
          </p:cNvPr>
          <p:cNvSpPr>
            <a:spLocks noGrp="1"/>
          </p:cNvSpPr>
          <p:nvPr>
            <p:ph sz="half" idx="1"/>
          </p:nvPr>
        </p:nvSpPr>
        <p:spPr>
          <a:xfrm>
            <a:off x="504187" y="1480307"/>
            <a:ext cx="4932000" cy="2353433"/>
          </a:xfrm>
        </p:spPr>
        <p:txBody>
          <a:bodyPr anchor="t"/>
          <a:lstStyle/>
          <a:p>
            <a:pPr algn="l"/>
            <a:r>
              <a:rPr lang="en-US" sz="1400" b="0">
                <a:solidFill>
                  <a:srgbClr val="000000"/>
                </a:solidFill>
                <a:latin typeface="D2L Sans"/>
              </a:rPr>
              <a:t>Help learners prepare and engage quickly with summary descriptions. </a:t>
            </a:r>
          </a:p>
          <a:p>
            <a:pPr algn="l"/>
            <a:r>
              <a:rPr lang="en-US" sz="1400" b="0">
                <a:solidFill>
                  <a:srgbClr val="000000"/>
                </a:solidFill>
                <a:latin typeface="D2L Sans"/>
              </a:rPr>
              <a:t>Lumi can read your upcoming lesson, module, or weekly unit and produce a text summary to help everyone get ready to learn. All content is reviewed by the instructor before learners can access it, ensuring accurate information. </a:t>
            </a:r>
          </a:p>
        </p:txBody>
      </p:sp>
      <p:sp>
        <p:nvSpPr>
          <p:cNvPr id="8" name="Rounded Rectangle 7">
            <a:extLst>
              <a:ext uri="{FF2B5EF4-FFF2-40B4-BE49-F238E27FC236}">
                <a16:creationId xmlns:a16="http://schemas.microsoft.com/office/drawing/2014/main" id="{7EF16F6E-D134-7B2C-7164-633BD00B46F0}"/>
              </a:ext>
              <a:ext uri="{C183D7F6-B498-43B3-948B-1728B52AA6E4}">
                <adec:decorative xmlns:adec="http://schemas.microsoft.com/office/drawing/2017/decorative" val="1"/>
              </a:ext>
            </a:extLst>
          </p:cNvPr>
          <p:cNvSpPr/>
          <p:nvPr/>
        </p:nvSpPr>
        <p:spPr>
          <a:xfrm>
            <a:off x="371363" y="4103308"/>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B0404E73-5C28-7B06-7A88-FBC86CE38715}"/>
              </a:ext>
            </a:extLst>
          </p:cNvPr>
          <p:cNvSpPr txBox="1">
            <a:spLocks/>
          </p:cNvSpPr>
          <p:nvPr/>
        </p:nvSpPr>
        <p:spPr>
          <a:xfrm>
            <a:off x="504187" y="4233221"/>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D2L Sans"/>
                <a:ea typeface="+mn-ea"/>
                <a:cs typeface="+mn-cs"/>
              </a:rPr>
              <a:t>Use Case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a:ea typeface="+mn-ea"/>
                <a:cs typeface="+mn-cs"/>
              </a:rPr>
              <a:t>Ensures learners are prepared, engaged and ready for upcoming material with AI-generated summaries based on the inner contents of a module.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a:ea typeface="+mn-ea"/>
                <a:cs typeface="+mn-cs"/>
              </a:rPr>
              <a:t>Instructors can quickly and easily generate summaries from existing content, improving workflow efficiencies.</a:t>
            </a:r>
            <a:endParaRPr kumimoji="0" lang="en-US" sz="1400" b="1" i="0" u="none" strike="noStrike" kern="1200" cap="none" spc="0" normalizeH="0" baseline="0" noProof="0">
              <a:ln>
                <a:noFill/>
              </a:ln>
              <a:solidFill>
                <a:srgbClr val="000000"/>
              </a:solidFill>
              <a:effectLst/>
              <a:uLnTx/>
              <a:uFillTx/>
              <a:latin typeface="D2L Sans" pitchFamily="2" charset="77"/>
              <a:ea typeface="+mn-ea"/>
              <a:cs typeface="+mn-cs"/>
            </a:endParaRPr>
          </a:p>
        </p:txBody>
      </p:sp>
      <p:sp>
        <p:nvSpPr>
          <p:cNvPr id="26" name="Content Placeholder 2">
            <a:extLst>
              <a:ext uri="{FF2B5EF4-FFF2-40B4-BE49-F238E27FC236}">
                <a16:creationId xmlns:a16="http://schemas.microsoft.com/office/drawing/2014/main" id="{3EA181FA-90D3-2E9E-DF89-620F61F51288}"/>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000000"/>
              </a:solidFill>
              <a:effectLst/>
              <a:uLnTx/>
              <a:uFillTx/>
              <a:latin typeface="D2L Sans"/>
              <a:ea typeface="+mn-ea"/>
              <a:cs typeface="+mn-cs"/>
            </a:endParaRPr>
          </a:p>
        </p:txBody>
      </p:sp>
      <p:sp>
        <p:nvSpPr>
          <p:cNvPr id="37" name="Content Placeholder 2">
            <a:extLst>
              <a:ext uri="{FF2B5EF4-FFF2-40B4-BE49-F238E27FC236}">
                <a16:creationId xmlns:a16="http://schemas.microsoft.com/office/drawing/2014/main" id="{3527A234-91B6-4DEF-DCD4-E9A6FAEAC9E7}"/>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sp>
        <p:nvSpPr>
          <p:cNvPr id="7" name="Content Placeholder 2">
            <a:extLst>
              <a:ext uri="{FF2B5EF4-FFF2-40B4-BE49-F238E27FC236}">
                <a16:creationId xmlns:a16="http://schemas.microsoft.com/office/drawing/2014/main" id="{8E25FA15-3701-5228-51E8-976BF14F53AB}"/>
              </a:ext>
            </a:extLst>
          </p:cNvPr>
          <p:cNvSpPr txBox="1">
            <a:spLocks/>
          </p:cNvSpPr>
          <p:nvPr/>
        </p:nvSpPr>
        <p:spPr>
          <a:xfrm>
            <a:off x="5861810" y="5948678"/>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000000"/>
                </a:solidFill>
                <a:effectLst/>
                <a:uLnTx/>
                <a:uFillTx/>
                <a:latin typeface="D2L Sans"/>
                <a:ea typeface="+mn-ea"/>
                <a:cs typeface="+mn-cs"/>
              </a:rPr>
              <a:t>Generating new summaries with D2L Lumi Pro</a:t>
            </a:r>
          </a:p>
        </p:txBody>
      </p:sp>
      <p:pic>
        <p:nvPicPr>
          <p:cNvPr id="13" name="Picture 12" descr="Generate Summary screen showing content source selection">
            <a:extLst>
              <a:ext uri="{FF2B5EF4-FFF2-40B4-BE49-F238E27FC236}">
                <a16:creationId xmlns:a16="http://schemas.microsoft.com/office/drawing/2014/main" id="{3993D2A2-B53D-7284-408B-010236A9AF06}"/>
              </a:ext>
            </a:extLst>
          </p:cNvPr>
          <p:cNvPicPr>
            <a:picLocks noChangeAspect="1"/>
          </p:cNvPicPr>
          <p:nvPr/>
        </p:nvPicPr>
        <p:blipFill>
          <a:blip r:embed="rId3"/>
          <a:stretch>
            <a:fillRect/>
          </a:stretch>
        </p:blipFill>
        <p:spPr>
          <a:xfrm>
            <a:off x="5772600" y="991707"/>
            <a:ext cx="5382860" cy="2939549"/>
          </a:xfrm>
          <a:prstGeom prst="rect">
            <a:avLst/>
          </a:prstGeom>
          <a:effectLst>
            <a:outerShdw blurRad="50800" dist="38100" dir="2700000" algn="tl" rotWithShape="0">
              <a:prstClr val="black">
                <a:alpha val="40000"/>
              </a:prstClr>
            </a:outerShdw>
          </a:effectLst>
        </p:spPr>
      </p:pic>
      <p:pic>
        <p:nvPicPr>
          <p:cNvPr id="16" name="Picture 15" descr="Generated summaries selection ">
            <a:extLst>
              <a:ext uri="{FF2B5EF4-FFF2-40B4-BE49-F238E27FC236}">
                <a16:creationId xmlns:a16="http://schemas.microsoft.com/office/drawing/2014/main" id="{068ED3AC-4312-F1D9-3249-61AE30EEF52C}"/>
              </a:ext>
            </a:extLst>
          </p:cNvPr>
          <p:cNvPicPr>
            <a:picLocks noChangeAspect="1"/>
          </p:cNvPicPr>
          <p:nvPr/>
        </p:nvPicPr>
        <p:blipFill>
          <a:blip r:embed="rId4"/>
          <a:stretch>
            <a:fillRect/>
          </a:stretch>
        </p:blipFill>
        <p:spPr>
          <a:xfrm>
            <a:off x="6838990" y="3027488"/>
            <a:ext cx="5103948" cy="2764039"/>
          </a:xfrm>
          <a:prstGeom prst="rect">
            <a:avLst/>
          </a:prstGeom>
          <a:effectLst>
            <a:outerShdw blurRad="50800" dist="38100" dir="2700000" algn="tl" rotWithShape="0">
              <a:prstClr val="black">
                <a:alpha val="40000"/>
              </a:prstClr>
            </a:outerShdw>
          </a:effectLst>
        </p:spPr>
      </p:pic>
      <p:sp>
        <p:nvSpPr>
          <p:cNvPr id="22" name="Content Placeholder 2">
            <a:extLst>
              <a:ext uri="{FF2B5EF4-FFF2-40B4-BE49-F238E27FC236}">
                <a16:creationId xmlns:a16="http://schemas.microsoft.com/office/drawing/2014/main" id="{79F46F7C-0A7B-7198-5B81-8D6C9396AEBA}"/>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sp>
        <p:nvSpPr>
          <p:cNvPr id="4" name="Content Placeholder 4">
            <a:extLst>
              <a:ext uri="{FF2B5EF4-FFF2-40B4-BE49-F238E27FC236}">
                <a16:creationId xmlns:a16="http://schemas.microsoft.com/office/drawing/2014/main" id="{B7C9E9E5-811A-CB0B-43A4-704E09CB9F3E}"/>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Lumi,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384459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05BC3-D3F8-82DB-EBCA-25F3732F0AEA}"/>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BA5D5F37-8F88-6E11-30DB-F5FF9098AACB}"/>
              </a:ext>
              <a:ext uri="{C183D7F6-B498-43B3-948B-1728B52AA6E4}">
                <adec:decorative xmlns:adec="http://schemas.microsoft.com/office/drawing/2017/decorative" val="1"/>
              </a:ext>
            </a:extLst>
          </p:cNvPr>
          <p:cNvSpPr/>
          <p:nvPr/>
        </p:nvSpPr>
        <p:spPr>
          <a:xfrm>
            <a:off x="371363" y="1334413"/>
            <a:ext cx="5095798" cy="2492728"/>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E140A44-D7EE-2561-9256-0A2DE4CD0E10}"/>
              </a:ext>
            </a:extLst>
          </p:cNvPr>
          <p:cNvSpPr>
            <a:spLocks noGrp="1"/>
          </p:cNvSpPr>
          <p:nvPr>
            <p:ph type="title"/>
          </p:nvPr>
        </p:nvSpPr>
        <p:spPr/>
        <p:txBody>
          <a:bodyPr/>
          <a:lstStyle/>
          <a:p>
            <a:r>
              <a:rPr lang="en-US"/>
              <a:t>Study Support</a:t>
            </a:r>
            <a:endParaRPr lang="en-US" sz="2000">
              <a:latin typeface="D2L Sans" pitchFamily="2" charset="77"/>
            </a:endParaRPr>
          </a:p>
        </p:txBody>
      </p:sp>
      <p:sp>
        <p:nvSpPr>
          <p:cNvPr id="3" name="Content Placeholder 2">
            <a:extLst>
              <a:ext uri="{FF2B5EF4-FFF2-40B4-BE49-F238E27FC236}">
                <a16:creationId xmlns:a16="http://schemas.microsoft.com/office/drawing/2014/main" id="{5C170C45-B0D2-CA61-119A-3CDF2D446839}"/>
              </a:ext>
            </a:extLst>
          </p:cNvPr>
          <p:cNvSpPr>
            <a:spLocks noGrp="1"/>
          </p:cNvSpPr>
          <p:nvPr>
            <p:ph sz="half" idx="1"/>
          </p:nvPr>
        </p:nvSpPr>
        <p:spPr>
          <a:xfrm>
            <a:off x="453262" y="1481062"/>
            <a:ext cx="4932000" cy="2199429"/>
          </a:xfrm>
        </p:spPr>
        <p:txBody>
          <a:bodyPr anchor="t"/>
          <a:lstStyle/>
          <a:p>
            <a:pPr algn="l"/>
            <a:r>
              <a:rPr lang="en-US" sz="1400" b="0">
                <a:solidFill>
                  <a:srgbClr val="000000"/>
                </a:solidFill>
                <a:latin typeface="D2L Sans"/>
              </a:rPr>
              <a:t>Help learners in the moment with intelligent study support.</a:t>
            </a:r>
          </a:p>
          <a:p>
            <a:pPr algn="l"/>
            <a:r>
              <a:rPr lang="en-US" sz="1400" b="0">
                <a:solidFill>
                  <a:srgbClr val="000000"/>
                </a:solidFill>
                <a:latin typeface="D2L Sans"/>
              </a:rPr>
              <a:t>D2L Lumi now recommends course content at the close of each quiz - congratulating learners on the topics they've mastered and taking them straight to the material they need to review in order to master the rest.</a:t>
            </a:r>
          </a:p>
        </p:txBody>
      </p:sp>
      <p:sp>
        <p:nvSpPr>
          <p:cNvPr id="8" name="Rounded Rectangle 7">
            <a:extLst>
              <a:ext uri="{FF2B5EF4-FFF2-40B4-BE49-F238E27FC236}">
                <a16:creationId xmlns:a16="http://schemas.microsoft.com/office/drawing/2014/main" id="{69B55E22-BB3F-395E-7D53-F3633D4F9D57}"/>
              </a:ext>
              <a:ext uri="{C183D7F6-B498-43B3-948B-1728B52AA6E4}">
                <adec:decorative xmlns:adec="http://schemas.microsoft.com/office/drawing/2017/decorative" val="1"/>
              </a:ext>
            </a:extLst>
          </p:cNvPr>
          <p:cNvSpPr/>
          <p:nvPr/>
        </p:nvSpPr>
        <p:spPr>
          <a:xfrm>
            <a:off x="371363" y="3980448"/>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85268F49-5DA3-3BE1-AC16-AFB03430E7DF}"/>
              </a:ext>
            </a:extLst>
          </p:cNvPr>
          <p:cNvSpPr txBox="1">
            <a:spLocks/>
          </p:cNvSpPr>
          <p:nvPr/>
        </p:nvSpPr>
        <p:spPr>
          <a:xfrm>
            <a:off x="453262" y="4110361"/>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D2L Sans"/>
                <a:ea typeface="+mn-ea"/>
                <a:cs typeface="+mn-cs"/>
              </a:rPr>
              <a:t>Use Case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pitchFamily="2" charset="77"/>
                <a:ea typeface="+mn-ea"/>
                <a:cs typeface="+mn-cs"/>
              </a:rPr>
              <a:t>Scale, support, and assist every learner as they study with a practice quiz with personalized content suggestions.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pitchFamily="2" charset="77"/>
                <a:ea typeface="+mn-ea"/>
                <a:cs typeface="+mn-cs"/>
              </a:rPr>
              <a:t>Enhance learner preparedness by identify knowledge gaps and guide their study efforts, improving achievement.</a:t>
            </a:r>
          </a:p>
        </p:txBody>
      </p:sp>
      <p:sp>
        <p:nvSpPr>
          <p:cNvPr id="26" name="Content Placeholder 2">
            <a:extLst>
              <a:ext uri="{FF2B5EF4-FFF2-40B4-BE49-F238E27FC236}">
                <a16:creationId xmlns:a16="http://schemas.microsoft.com/office/drawing/2014/main" id="{75401ADF-6E6A-15D2-8E02-7E44CF972E41}"/>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000000"/>
              </a:solidFill>
              <a:effectLst/>
              <a:uLnTx/>
              <a:uFillTx/>
              <a:latin typeface="D2L Sans"/>
              <a:ea typeface="+mn-ea"/>
              <a:cs typeface="+mn-cs"/>
            </a:endParaRPr>
          </a:p>
        </p:txBody>
      </p:sp>
      <p:sp>
        <p:nvSpPr>
          <p:cNvPr id="37" name="Content Placeholder 2">
            <a:extLst>
              <a:ext uri="{FF2B5EF4-FFF2-40B4-BE49-F238E27FC236}">
                <a16:creationId xmlns:a16="http://schemas.microsoft.com/office/drawing/2014/main" id="{CE6C45FD-F030-EDFC-895B-B8CAC2C4CA9F}"/>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sp>
        <p:nvSpPr>
          <p:cNvPr id="4" name="Content Placeholder 2">
            <a:extLst>
              <a:ext uri="{FF2B5EF4-FFF2-40B4-BE49-F238E27FC236}">
                <a16:creationId xmlns:a16="http://schemas.microsoft.com/office/drawing/2014/main" id="{7886C104-E9D3-0077-476C-C8C87F25F818}"/>
              </a:ext>
            </a:extLst>
          </p:cNvPr>
          <p:cNvSpPr txBox="1">
            <a:spLocks/>
          </p:cNvSpPr>
          <p:nvPr/>
        </p:nvSpPr>
        <p:spPr>
          <a:xfrm>
            <a:off x="5861810" y="5892922"/>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000000"/>
                </a:solidFill>
                <a:effectLst/>
                <a:uLnTx/>
                <a:uFillTx/>
                <a:latin typeface="D2L Sans"/>
                <a:ea typeface="+mn-ea"/>
                <a:cs typeface="+mn-cs"/>
              </a:rPr>
              <a:t>D2L Lumi Study Support from the Learner view</a:t>
            </a:r>
          </a:p>
        </p:txBody>
      </p:sp>
      <p:pic>
        <p:nvPicPr>
          <p:cNvPr id="10" name="Picture 9" descr="Learner view of the study support">
            <a:extLst>
              <a:ext uri="{FF2B5EF4-FFF2-40B4-BE49-F238E27FC236}">
                <a16:creationId xmlns:a16="http://schemas.microsoft.com/office/drawing/2014/main" id="{1560738D-4F64-EEEB-2E2B-6FFF9FCBE202}"/>
              </a:ext>
            </a:extLst>
          </p:cNvPr>
          <p:cNvPicPr>
            <a:picLocks noChangeAspect="1"/>
          </p:cNvPicPr>
          <p:nvPr/>
        </p:nvPicPr>
        <p:blipFill>
          <a:blip r:embed="rId3"/>
          <a:stretch>
            <a:fillRect/>
          </a:stretch>
        </p:blipFill>
        <p:spPr>
          <a:xfrm>
            <a:off x="6243673" y="1365691"/>
            <a:ext cx="4972547" cy="4456422"/>
          </a:xfrm>
          <a:prstGeom prst="rect">
            <a:avLst/>
          </a:prstGeom>
          <a:ln w="19050">
            <a:noFill/>
          </a:ln>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C1D5605C-6426-B89D-4C50-1C4E77672EA6}"/>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sp>
        <p:nvSpPr>
          <p:cNvPr id="5" name="Content Placeholder 4">
            <a:extLst>
              <a:ext uri="{FF2B5EF4-FFF2-40B4-BE49-F238E27FC236}">
                <a16:creationId xmlns:a16="http://schemas.microsoft.com/office/drawing/2014/main" id="{CEDE06AA-148A-F6B0-C905-0B65D7B8946F}"/>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Lumi,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2001105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8E58-EDD1-842C-DE37-B560978BB782}"/>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D0236C91-B5BE-883A-1A6F-427682F8A565}"/>
              </a:ext>
              <a:ext uri="{C183D7F6-B498-43B3-948B-1728B52AA6E4}">
                <adec:decorative xmlns:adec="http://schemas.microsoft.com/office/drawing/2017/decorative" val="1"/>
              </a:ext>
            </a:extLst>
          </p:cNvPr>
          <p:cNvSpPr/>
          <p:nvPr/>
        </p:nvSpPr>
        <p:spPr>
          <a:xfrm>
            <a:off x="371363" y="1334413"/>
            <a:ext cx="5095798" cy="246815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8737E81-4F94-AD21-101E-978799FADF9F}"/>
              </a:ext>
            </a:extLst>
          </p:cNvPr>
          <p:cNvSpPr>
            <a:spLocks noGrp="1"/>
          </p:cNvSpPr>
          <p:nvPr>
            <p:ph type="title"/>
          </p:nvPr>
        </p:nvSpPr>
        <p:spPr/>
        <p:txBody>
          <a:bodyPr/>
          <a:lstStyle/>
          <a:p>
            <a:r>
              <a:rPr lang="en-US"/>
              <a:t>Multilingual Content </a:t>
            </a:r>
            <a:endParaRPr lang="en-US" sz="2000">
              <a:latin typeface="D2L Sans" pitchFamily="2" charset="77"/>
            </a:endParaRPr>
          </a:p>
        </p:txBody>
      </p:sp>
      <p:sp>
        <p:nvSpPr>
          <p:cNvPr id="3" name="Content Placeholder 2">
            <a:extLst>
              <a:ext uri="{FF2B5EF4-FFF2-40B4-BE49-F238E27FC236}">
                <a16:creationId xmlns:a16="http://schemas.microsoft.com/office/drawing/2014/main" id="{B39B3247-4ADC-E06B-20AF-4332350A7436}"/>
              </a:ext>
            </a:extLst>
          </p:cNvPr>
          <p:cNvSpPr>
            <a:spLocks noGrp="1"/>
          </p:cNvSpPr>
          <p:nvPr>
            <p:ph sz="half" idx="1"/>
          </p:nvPr>
        </p:nvSpPr>
        <p:spPr>
          <a:xfrm>
            <a:off x="371363" y="1496672"/>
            <a:ext cx="4932000" cy="2103176"/>
          </a:xfrm>
        </p:spPr>
        <p:txBody>
          <a:bodyPr anchor="t"/>
          <a:lstStyle/>
          <a:p>
            <a:pPr algn="l"/>
            <a:r>
              <a:rPr lang="en-US" sz="1400" b="0">
                <a:solidFill>
                  <a:srgbClr val="000000"/>
                </a:solidFill>
                <a:latin typeface="D2L Sans"/>
              </a:rPr>
              <a:t>Generate content for the following languages: French, Spanish, Portuguese, and Dutch. </a:t>
            </a:r>
          </a:p>
          <a:p>
            <a:pPr algn="l"/>
            <a:r>
              <a:rPr lang="en-US" sz="1400" b="0">
                <a:solidFill>
                  <a:srgbClr val="000000"/>
                </a:solidFill>
                <a:latin typeface="D2L Sans"/>
              </a:rPr>
              <a:t>New language support is vetted with real learners, instructors, and authors before release, so you can go multilingual with confidence.</a:t>
            </a:r>
          </a:p>
        </p:txBody>
      </p:sp>
      <p:sp>
        <p:nvSpPr>
          <p:cNvPr id="8" name="Rounded Rectangle 7">
            <a:extLst>
              <a:ext uri="{FF2B5EF4-FFF2-40B4-BE49-F238E27FC236}">
                <a16:creationId xmlns:a16="http://schemas.microsoft.com/office/drawing/2014/main" id="{210B4BD7-ABBF-1E79-0F5A-59A578D6581F}"/>
              </a:ext>
              <a:ext uri="{C183D7F6-B498-43B3-948B-1728B52AA6E4}">
                <adec:decorative xmlns:adec="http://schemas.microsoft.com/office/drawing/2017/decorative" val="1"/>
              </a:ext>
            </a:extLst>
          </p:cNvPr>
          <p:cNvSpPr/>
          <p:nvPr/>
        </p:nvSpPr>
        <p:spPr>
          <a:xfrm>
            <a:off x="371363" y="3935718"/>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ECD7429C-87D3-8983-0BBC-599A0FFA6AF2}"/>
              </a:ext>
            </a:extLst>
          </p:cNvPr>
          <p:cNvSpPr txBox="1">
            <a:spLocks/>
          </p:cNvSpPr>
          <p:nvPr/>
        </p:nvSpPr>
        <p:spPr>
          <a:xfrm>
            <a:off x="371363" y="4065631"/>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D2L Sans"/>
                <a:ea typeface="+mn-ea"/>
                <a:cs typeface="+mn-cs"/>
              </a:rPr>
              <a:t>Use Case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a:ea typeface="+mn-ea"/>
                <a:cs typeface="+mn-cs"/>
              </a:rPr>
              <a:t>Enables Educators and Creators to reach more learners with multilingual support and improve workflow efficiencies around the world.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0000"/>
              </a:solidFill>
              <a:effectLst/>
              <a:uLnTx/>
              <a:uFillTx/>
              <a:latin typeface="D2L Sans"/>
              <a:ea typeface="+mn-ea"/>
              <a:cs typeface="+mn-cs"/>
            </a:endParaRPr>
          </a:p>
        </p:txBody>
      </p:sp>
      <p:sp>
        <p:nvSpPr>
          <p:cNvPr id="26" name="Content Placeholder 2">
            <a:extLst>
              <a:ext uri="{FF2B5EF4-FFF2-40B4-BE49-F238E27FC236}">
                <a16:creationId xmlns:a16="http://schemas.microsoft.com/office/drawing/2014/main" id="{208B179E-CAF4-DEED-16ED-F2EDF5A517FB}"/>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000000"/>
              </a:solidFill>
              <a:effectLst/>
              <a:uLnTx/>
              <a:uFillTx/>
              <a:latin typeface="D2L Sans"/>
              <a:ea typeface="+mn-ea"/>
              <a:cs typeface="+mn-cs"/>
            </a:endParaRPr>
          </a:p>
        </p:txBody>
      </p:sp>
      <p:sp>
        <p:nvSpPr>
          <p:cNvPr id="7" name="Content Placeholder 2">
            <a:extLst>
              <a:ext uri="{FF2B5EF4-FFF2-40B4-BE49-F238E27FC236}">
                <a16:creationId xmlns:a16="http://schemas.microsoft.com/office/drawing/2014/main" id="{9AE37BFE-807F-0CF5-FBA1-933DBAF3E620}"/>
              </a:ext>
            </a:extLst>
          </p:cNvPr>
          <p:cNvSpPr txBox="1">
            <a:spLocks/>
          </p:cNvSpPr>
          <p:nvPr/>
        </p:nvSpPr>
        <p:spPr>
          <a:xfrm>
            <a:off x="5991295" y="5683713"/>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000000"/>
                </a:solidFill>
                <a:effectLst/>
                <a:uLnTx/>
                <a:uFillTx/>
                <a:latin typeface="D2L Sans"/>
                <a:ea typeface="+mn-ea"/>
                <a:cs typeface="+mn-cs"/>
              </a:rPr>
              <a:t>D2L Lumi in Spanish</a:t>
            </a:r>
          </a:p>
        </p:txBody>
      </p:sp>
      <p:pic>
        <p:nvPicPr>
          <p:cNvPr id="4" name="Picture 3" descr="Spanish generated questions">
            <a:extLst>
              <a:ext uri="{FF2B5EF4-FFF2-40B4-BE49-F238E27FC236}">
                <a16:creationId xmlns:a16="http://schemas.microsoft.com/office/drawing/2014/main" id="{E38D9ECD-493E-620E-BE85-6899380A24BC}"/>
              </a:ext>
            </a:extLst>
          </p:cNvPr>
          <p:cNvPicPr>
            <a:picLocks noChangeAspect="1"/>
          </p:cNvPicPr>
          <p:nvPr/>
        </p:nvPicPr>
        <p:blipFill>
          <a:blip r:embed="rId3"/>
          <a:stretch>
            <a:fillRect/>
          </a:stretch>
        </p:blipFill>
        <p:spPr>
          <a:xfrm>
            <a:off x="5779990" y="1421661"/>
            <a:ext cx="6243566" cy="4136661"/>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25AF7456-3399-435B-194B-0F2360AA92D5}"/>
              </a:ext>
            </a:extLst>
          </p:cNvPr>
          <p:cNvSpPr txBox="1">
            <a:spLocks/>
          </p:cNvSpPr>
          <p:nvPr/>
        </p:nvSpPr>
        <p:spPr>
          <a:xfrm>
            <a:off x="9490509" y="6588349"/>
            <a:ext cx="2701491" cy="26965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Creator+/Lumi,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4011444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B7280-F528-433B-4E31-E56F3302B4EE}"/>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D11557B5-E97B-370C-3B6B-930D056E2564}"/>
              </a:ext>
              <a:ext uri="{C183D7F6-B498-43B3-948B-1728B52AA6E4}">
                <adec:decorative xmlns:adec="http://schemas.microsoft.com/office/drawing/2017/decorative" val="1"/>
              </a:ext>
            </a:extLst>
          </p:cNvPr>
          <p:cNvSpPr/>
          <p:nvPr/>
        </p:nvSpPr>
        <p:spPr>
          <a:xfrm>
            <a:off x="371363" y="1334413"/>
            <a:ext cx="5095798" cy="2482807"/>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26258CA-048E-8897-5403-A18FE84C29D0}"/>
              </a:ext>
            </a:extLst>
          </p:cNvPr>
          <p:cNvSpPr>
            <a:spLocks noGrp="1"/>
          </p:cNvSpPr>
          <p:nvPr>
            <p:ph type="title"/>
          </p:nvPr>
        </p:nvSpPr>
        <p:spPr/>
        <p:txBody>
          <a:bodyPr/>
          <a:lstStyle/>
          <a:p>
            <a:r>
              <a:rPr lang="en-US" dirty="0"/>
              <a:t>Suggested Outcomes for Content &amp; Discussions</a:t>
            </a:r>
            <a:endParaRPr lang="en-US" sz="2000" dirty="0">
              <a:latin typeface="D2L Sans" pitchFamily="2" charset="77"/>
            </a:endParaRPr>
          </a:p>
        </p:txBody>
      </p:sp>
      <p:sp>
        <p:nvSpPr>
          <p:cNvPr id="3" name="Content Placeholder 2">
            <a:extLst>
              <a:ext uri="{FF2B5EF4-FFF2-40B4-BE49-F238E27FC236}">
                <a16:creationId xmlns:a16="http://schemas.microsoft.com/office/drawing/2014/main" id="{2F37681B-4769-7969-A5C0-A8C9016633FA}"/>
              </a:ext>
            </a:extLst>
          </p:cNvPr>
          <p:cNvSpPr>
            <a:spLocks noGrp="1"/>
          </p:cNvSpPr>
          <p:nvPr>
            <p:ph sz="half" idx="1"/>
          </p:nvPr>
        </p:nvSpPr>
        <p:spPr>
          <a:xfrm>
            <a:off x="453262" y="1433339"/>
            <a:ext cx="4932000" cy="2284954"/>
          </a:xfrm>
        </p:spPr>
        <p:txBody>
          <a:bodyPr anchor="t"/>
          <a:lstStyle/>
          <a:p>
            <a:pPr algn="l"/>
            <a:r>
              <a:rPr lang="en-US" sz="1400" b="0">
                <a:solidFill>
                  <a:srgbClr val="000000"/>
                </a:solidFill>
                <a:latin typeface="D2L Sans"/>
              </a:rPr>
              <a:t>Adopt outcomes across your whole teaching and learning suite, faster than ever. </a:t>
            </a:r>
          </a:p>
          <a:p>
            <a:pPr algn="l"/>
            <a:r>
              <a:rPr lang="en-US" sz="1400" b="0">
                <a:solidFill>
                  <a:srgbClr val="000000"/>
                </a:solidFill>
                <a:latin typeface="D2L Sans"/>
              </a:rPr>
              <a:t>Automatically suggest outcome alignments for your assignments, pages and discussions.</a:t>
            </a:r>
            <a:br>
              <a:rPr lang="en-US" sz="1400" b="0">
                <a:solidFill>
                  <a:srgbClr val="000000"/>
                </a:solidFill>
                <a:latin typeface="D2L Sans"/>
              </a:rPr>
            </a:br>
            <a:endParaRPr lang="en-US" sz="1400" b="0">
              <a:solidFill>
                <a:srgbClr val="000000"/>
              </a:solidFill>
              <a:latin typeface="D2L Sans"/>
            </a:endParaRPr>
          </a:p>
        </p:txBody>
      </p:sp>
      <p:sp>
        <p:nvSpPr>
          <p:cNvPr id="8" name="Rounded Rectangle 7">
            <a:extLst>
              <a:ext uri="{FF2B5EF4-FFF2-40B4-BE49-F238E27FC236}">
                <a16:creationId xmlns:a16="http://schemas.microsoft.com/office/drawing/2014/main" id="{5C5DD3AE-FBF0-8614-883C-224DA152B718}"/>
              </a:ext>
              <a:ext uri="{C183D7F6-B498-43B3-948B-1728B52AA6E4}">
                <adec:decorative xmlns:adec="http://schemas.microsoft.com/office/drawing/2017/decorative" val="1"/>
              </a:ext>
            </a:extLst>
          </p:cNvPr>
          <p:cNvSpPr/>
          <p:nvPr/>
        </p:nvSpPr>
        <p:spPr>
          <a:xfrm>
            <a:off x="371363" y="3942467"/>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DC041786-10A0-3921-88A1-824F30464593}"/>
              </a:ext>
            </a:extLst>
          </p:cNvPr>
          <p:cNvSpPr txBox="1">
            <a:spLocks/>
          </p:cNvSpPr>
          <p:nvPr/>
        </p:nvSpPr>
        <p:spPr>
          <a:xfrm>
            <a:off x="453262" y="4072380"/>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D2L Sans"/>
                <a:ea typeface="+mn-ea"/>
                <a:cs typeface="+mn-cs"/>
              </a:rPr>
              <a:t>Use Case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a:ea typeface="+mn-ea"/>
                <a:cs typeface="+mn-cs"/>
              </a:rPr>
              <a:t>Reduce effort when aligning course material to learning outcomes for more activities in Brightspace, increasing the velocity of assignments, content and discussion creation.</a:t>
            </a:r>
            <a:endParaRPr kumimoji="0" lang="en-US" sz="1400" b="0" i="0" u="none" strike="noStrike" kern="1200" cap="none" spc="0" normalizeH="0" baseline="0" noProof="0">
              <a:ln>
                <a:noFill/>
              </a:ln>
              <a:solidFill>
                <a:srgbClr val="000000"/>
              </a:solidFill>
              <a:effectLst/>
              <a:uLnTx/>
              <a:uFillTx/>
              <a:latin typeface="D2L Sans" pitchFamily="2" charset="77"/>
              <a:ea typeface="+mn-ea"/>
              <a:cs typeface="+mn-cs"/>
            </a:endParaRPr>
          </a:p>
        </p:txBody>
      </p:sp>
      <p:sp>
        <p:nvSpPr>
          <p:cNvPr id="26" name="Content Placeholder 2">
            <a:extLst>
              <a:ext uri="{FF2B5EF4-FFF2-40B4-BE49-F238E27FC236}">
                <a16:creationId xmlns:a16="http://schemas.microsoft.com/office/drawing/2014/main" id="{727052A1-0233-D6F6-E05A-485D368EF42A}"/>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000000"/>
              </a:solidFill>
              <a:effectLst/>
              <a:uLnTx/>
              <a:uFillTx/>
              <a:latin typeface="D2L Sans"/>
              <a:ea typeface="+mn-ea"/>
              <a:cs typeface="+mn-cs"/>
            </a:endParaRPr>
          </a:p>
        </p:txBody>
      </p:sp>
      <p:sp>
        <p:nvSpPr>
          <p:cNvPr id="37" name="Content Placeholder 2">
            <a:extLst>
              <a:ext uri="{FF2B5EF4-FFF2-40B4-BE49-F238E27FC236}">
                <a16:creationId xmlns:a16="http://schemas.microsoft.com/office/drawing/2014/main" id="{3C54A2C6-3B98-4223-569C-894C0F7D009A}"/>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sp>
        <p:nvSpPr>
          <p:cNvPr id="7" name="Content Placeholder 2">
            <a:extLst>
              <a:ext uri="{FF2B5EF4-FFF2-40B4-BE49-F238E27FC236}">
                <a16:creationId xmlns:a16="http://schemas.microsoft.com/office/drawing/2014/main" id="{D31F3B29-2EAB-4AB1-14F6-AF6A856DE30C}"/>
              </a:ext>
            </a:extLst>
          </p:cNvPr>
          <p:cNvSpPr txBox="1">
            <a:spLocks/>
          </p:cNvSpPr>
          <p:nvPr/>
        </p:nvSpPr>
        <p:spPr>
          <a:xfrm>
            <a:off x="5951539" y="5558322"/>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000000"/>
                </a:solidFill>
                <a:effectLst/>
                <a:uLnTx/>
                <a:uFillTx/>
                <a:latin typeface="D2L Sans"/>
                <a:ea typeface="+mn-ea"/>
                <a:cs typeface="+mn-cs"/>
              </a:rPr>
              <a:t>D2L Lumi Outcome screenshot</a:t>
            </a:r>
          </a:p>
        </p:txBody>
      </p:sp>
      <p:pic>
        <p:nvPicPr>
          <p:cNvPr id="4" name="Picture 2" descr="Lumi Outcome showcased with suggested outcomes">
            <a:extLst>
              <a:ext uri="{FF2B5EF4-FFF2-40B4-BE49-F238E27FC236}">
                <a16:creationId xmlns:a16="http://schemas.microsoft.com/office/drawing/2014/main" id="{9D62C4E1-E755-0AFC-F1DB-52D4B9D72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810" y="1390122"/>
            <a:ext cx="6048672" cy="407775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3511CA0D-6514-66A5-6C25-3924A5FFFB74}"/>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sp>
        <p:nvSpPr>
          <p:cNvPr id="5" name="Content Placeholder 4">
            <a:extLst>
              <a:ext uri="{FF2B5EF4-FFF2-40B4-BE49-F238E27FC236}">
                <a16:creationId xmlns:a16="http://schemas.microsoft.com/office/drawing/2014/main" id="{73AD4DD8-2390-AB0D-75C7-3A9C33A532BF}"/>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Lumi,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3660515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262626"/>
            </a:gs>
            <a:gs pos="100000">
              <a:srgbClr val="1E8116"/>
            </a:gs>
          </a:gsLst>
          <a:lin ang="2700000" scaled="0"/>
        </a:gradFill>
        <a:effectLst/>
      </p:bgPr>
    </p:bg>
    <p:spTree>
      <p:nvGrpSpPr>
        <p:cNvPr id="1" name="">
          <a:extLst>
            <a:ext uri="{FF2B5EF4-FFF2-40B4-BE49-F238E27FC236}">
              <a16:creationId xmlns:a16="http://schemas.microsoft.com/office/drawing/2014/main" id="{CE16D974-0156-AF09-06F2-6D3E3502B5F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08E678-8FB4-7DDB-29F4-CD5EBB2B5322}"/>
              </a:ext>
            </a:extLst>
          </p:cNvPr>
          <p:cNvSpPr txBox="1">
            <a:spLocks noGrp="1"/>
          </p:cNvSpPr>
          <p:nvPr>
            <p:ph type="title" idx="4294967295"/>
          </p:nvPr>
        </p:nvSpPr>
        <p:spPr>
          <a:xfrm>
            <a:off x="629361" y="2719669"/>
            <a:ext cx="6942315" cy="12618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9600"/>
              </a:lnSpc>
              <a:spcBef>
                <a:spcPts val="0"/>
              </a:spcBef>
              <a:spcAft>
                <a:spcPts val="0"/>
              </a:spcAft>
              <a:buClrTx/>
              <a:buSzTx/>
              <a:buFontTx/>
              <a:buNone/>
              <a:tabLst/>
              <a:defRPr/>
            </a:pPr>
            <a:r>
              <a:rPr kumimoji="0" lang="en-US" sz="8800" b="1" i="0" u="none" strike="noStrike" kern="1200" cap="none" spc="-150" normalizeH="0" baseline="0" noProof="0">
                <a:ln>
                  <a:noFill/>
                </a:ln>
                <a:solidFill>
                  <a:srgbClr val="FFFFFF"/>
                </a:solidFill>
                <a:effectLst/>
                <a:uLnTx/>
                <a:uFillTx/>
                <a:latin typeface="Stanley" panose="02050506070406090003" pitchFamily="18" charset="0"/>
                <a:ea typeface="+mn-ea"/>
                <a:cs typeface="+mn-cs"/>
              </a:rPr>
              <a:t>Performance+</a:t>
            </a:r>
          </a:p>
        </p:txBody>
      </p:sp>
      <p:pic>
        <p:nvPicPr>
          <p:cNvPr id="2" name="Picture 1">
            <a:extLst>
              <a:ext uri="{FF2B5EF4-FFF2-40B4-BE49-F238E27FC236}">
                <a16:creationId xmlns:a16="http://schemas.microsoft.com/office/drawing/2014/main" id="{3D45006D-67A9-7BF3-389A-2EDBEB1A2F3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362" y="682019"/>
            <a:ext cx="1451229" cy="584733"/>
          </a:xfrm>
          <a:prstGeom prst="rect">
            <a:avLst/>
          </a:prstGeom>
        </p:spPr>
      </p:pic>
      <p:pic>
        <p:nvPicPr>
          <p:cNvPr id="4" name="Picture 3">
            <a:extLst>
              <a:ext uri="{FF2B5EF4-FFF2-40B4-BE49-F238E27FC236}">
                <a16:creationId xmlns:a16="http://schemas.microsoft.com/office/drawing/2014/main" id="{D96FD3C2-EA71-FA22-1969-EA5AF81ABFC2}"/>
              </a:ext>
              <a:ext uri="{C183D7F6-B498-43B3-948B-1728B52AA6E4}">
                <adec:decorative xmlns:adec="http://schemas.microsoft.com/office/drawing/2017/decorative" val="1"/>
              </a:ext>
            </a:extLst>
          </p:cNvPr>
          <p:cNvPicPr>
            <a:picLocks noChangeAspect="1"/>
          </p:cNvPicPr>
          <p:nvPr/>
        </p:nvPicPr>
        <p:blipFill>
          <a:blip r:embed="rId3"/>
          <a:srcRect l="15026" r="15026"/>
          <a:stretch/>
        </p:blipFill>
        <p:spPr>
          <a:xfrm>
            <a:off x="8129238" y="1664973"/>
            <a:ext cx="3546089" cy="3528053"/>
          </a:xfrm>
          <a:prstGeom prst="ellipse">
            <a:avLst/>
          </a:prstGeom>
        </p:spPr>
      </p:pic>
      <p:sp>
        <p:nvSpPr>
          <p:cNvPr id="3" name="TextBox 2">
            <a:hlinkClick r:id="rId4" action="ppaction://hlinksldjump"/>
            <a:extLst>
              <a:ext uri="{FF2B5EF4-FFF2-40B4-BE49-F238E27FC236}">
                <a16:creationId xmlns:a16="http://schemas.microsoft.com/office/drawing/2014/main" id="{AF5E6B70-124D-51B2-926D-96D684665243}"/>
              </a:ext>
            </a:extLst>
          </p:cNvPr>
          <p:cNvSpPr txBox="1"/>
          <p:nvPr/>
        </p:nvSpPr>
        <p:spPr>
          <a:xfrm>
            <a:off x="706385" y="4021741"/>
            <a:ext cx="5916087"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D2L Sans" pitchFamily="2" charset="77"/>
                <a:ea typeface="+mn-ea"/>
                <a:cs typeface="Times New Roman" panose="02020603050405020304" pitchFamily="18" charset="0"/>
              </a:rPr>
              <a:t>Link Data to Decisions</a:t>
            </a:r>
            <a:endParaRPr kumimoji="0" lang="en-US" sz="2000" b="0" i="0" u="none" strike="noStrike" kern="1200" cap="none" spc="0" normalizeH="0" baseline="0" noProof="0">
              <a:ln>
                <a:noFill/>
              </a:ln>
              <a:solidFill>
                <a:srgbClr val="FFFFFF"/>
              </a:solidFill>
              <a:effectLst/>
              <a:uLnTx/>
              <a:uFillTx/>
              <a:latin typeface="D2L Sans" pitchFamily="2" charset="77"/>
              <a:ea typeface="+mn-ea"/>
              <a:cs typeface="Times New Roman" panose="02020603050405020304" pitchFamily="18" charset="0"/>
            </a:endParaRPr>
          </a:p>
        </p:txBody>
      </p:sp>
    </p:spTree>
    <p:extLst>
      <p:ext uri="{BB962C8B-B14F-4D97-AF65-F5344CB8AC3E}">
        <p14:creationId xmlns:p14="http://schemas.microsoft.com/office/powerpoint/2010/main" val="934225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1F33-A48E-F1CD-6870-36CA561EC111}"/>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F4382248-E678-1511-9791-26F0246E51CA}"/>
              </a:ext>
              <a:ext uri="{C183D7F6-B498-43B3-948B-1728B52AA6E4}">
                <adec:decorative xmlns:adec="http://schemas.microsoft.com/office/drawing/2017/decorative" val="1"/>
              </a:ext>
            </a:extLst>
          </p:cNvPr>
          <p:cNvSpPr/>
          <p:nvPr/>
        </p:nvSpPr>
        <p:spPr>
          <a:xfrm>
            <a:off x="371363" y="1334413"/>
            <a:ext cx="5095798" cy="2030637"/>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BCE4AC6-2ACE-8102-7A93-0F02E6961A5D}"/>
              </a:ext>
            </a:extLst>
          </p:cNvPr>
          <p:cNvSpPr>
            <a:spLocks noGrp="1"/>
          </p:cNvSpPr>
          <p:nvPr>
            <p:ph type="title"/>
          </p:nvPr>
        </p:nvSpPr>
        <p:spPr/>
        <p:txBody>
          <a:bodyPr/>
          <a:lstStyle/>
          <a:p>
            <a:r>
              <a:rPr lang="en-US"/>
              <a:t>Analytics Builder – External Data Support</a:t>
            </a:r>
            <a:endParaRPr lang="en-US" sz="2000">
              <a:latin typeface="D2L Sans" pitchFamily="2" charset="77"/>
            </a:endParaRPr>
          </a:p>
        </p:txBody>
      </p:sp>
      <p:sp>
        <p:nvSpPr>
          <p:cNvPr id="3" name="Content Placeholder 2">
            <a:extLst>
              <a:ext uri="{FF2B5EF4-FFF2-40B4-BE49-F238E27FC236}">
                <a16:creationId xmlns:a16="http://schemas.microsoft.com/office/drawing/2014/main" id="{87BB59DF-DD54-AE31-3B81-01761B9DB128}"/>
              </a:ext>
            </a:extLst>
          </p:cNvPr>
          <p:cNvSpPr>
            <a:spLocks noGrp="1"/>
          </p:cNvSpPr>
          <p:nvPr>
            <p:ph sz="half" idx="1"/>
          </p:nvPr>
        </p:nvSpPr>
        <p:spPr>
          <a:xfrm>
            <a:off x="453262" y="1452147"/>
            <a:ext cx="4932000" cy="1795168"/>
          </a:xfrm>
        </p:spPr>
        <p:txBody>
          <a:bodyPr anchor="t"/>
          <a:lstStyle/>
          <a:p>
            <a:pPr algn="l"/>
            <a:r>
              <a:rPr lang="en-US" sz="1400" b="0">
                <a:solidFill>
                  <a:srgbClr val="000000"/>
                </a:solidFill>
                <a:latin typeface="D2L Sans"/>
              </a:rPr>
              <a:t>Pull in external, non-Brightspace data from 22 external sources–such as your SIS, CRM, HRIS–into Analytics Builder.</a:t>
            </a:r>
          </a:p>
        </p:txBody>
      </p:sp>
      <p:sp>
        <p:nvSpPr>
          <p:cNvPr id="8" name="Rounded Rectangle 7">
            <a:extLst>
              <a:ext uri="{FF2B5EF4-FFF2-40B4-BE49-F238E27FC236}">
                <a16:creationId xmlns:a16="http://schemas.microsoft.com/office/drawing/2014/main" id="{06927D99-207D-1740-FDC2-4A84C62C0ECA}"/>
              </a:ext>
              <a:ext uri="{C183D7F6-B498-43B3-948B-1728B52AA6E4}">
                <adec:decorative xmlns:adec="http://schemas.microsoft.com/office/drawing/2017/decorative" val="1"/>
              </a:ext>
            </a:extLst>
          </p:cNvPr>
          <p:cNvSpPr/>
          <p:nvPr/>
        </p:nvSpPr>
        <p:spPr>
          <a:xfrm>
            <a:off x="371363" y="3527687"/>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3E10FD5F-D09F-BA98-6A6D-5B8647DC75C1}"/>
              </a:ext>
            </a:extLst>
          </p:cNvPr>
          <p:cNvSpPr txBox="1">
            <a:spLocks/>
          </p:cNvSpPr>
          <p:nvPr/>
        </p:nvSpPr>
        <p:spPr>
          <a:xfrm>
            <a:off x="453262" y="3670999"/>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D2L Sans"/>
                <a:ea typeface="+mn-ea"/>
                <a:cs typeface="+mn-cs"/>
              </a:rPr>
              <a:t>Use Case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a:ea typeface="+mn-ea"/>
                <a:cs typeface="+mn-cs"/>
              </a:rPr>
              <a:t>Build more comprehensive learning reports to access all learner data in one spot.</a:t>
            </a:r>
            <a:endParaRPr kumimoji="0" lang="en-US" sz="1400" b="1" i="0" u="none" strike="noStrike" kern="1200" cap="none" spc="0" normalizeH="0" baseline="0" noProof="0">
              <a:ln>
                <a:noFill/>
              </a:ln>
              <a:solidFill>
                <a:srgbClr val="000000"/>
              </a:solidFill>
              <a:effectLst/>
              <a:uLnTx/>
              <a:uFillTx/>
              <a:latin typeface="D2L Sans" pitchFamily="2" charset="77"/>
              <a:ea typeface="+mn-ea"/>
              <a:cs typeface="+mn-cs"/>
            </a:endParaRPr>
          </a:p>
        </p:txBody>
      </p:sp>
      <p:sp>
        <p:nvSpPr>
          <p:cNvPr id="37" name="Content Placeholder 2">
            <a:extLst>
              <a:ext uri="{FF2B5EF4-FFF2-40B4-BE49-F238E27FC236}">
                <a16:creationId xmlns:a16="http://schemas.microsoft.com/office/drawing/2014/main" id="{38C9FEAD-D153-596B-4BBF-3FACA539EE9D}"/>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sp>
        <p:nvSpPr>
          <p:cNvPr id="7" name="Content Placeholder 2">
            <a:extLst>
              <a:ext uri="{FF2B5EF4-FFF2-40B4-BE49-F238E27FC236}">
                <a16:creationId xmlns:a16="http://schemas.microsoft.com/office/drawing/2014/main" id="{1D3E9693-1CC6-969F-D644-BC903CAC76A2}"/>
              </a:ext>
            </a:extLst>
          </p:cNvPr>
          <p:cNvSpPr txBox="1">
            <a:spLocks/>
          </p:cNvSpPr>
          <p:nvPr/>
        </p:nvSpPr>
        <p:spPr>
          <a:xfrm>
            <a:off x="5861810" y="4621360"/>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000000"/>
                </a:solidFill>
                <a:effectLst/>
                <a:uLnTx/>
                <a:uFillTx/>
                <a:latin typeface="D2L Sans"/>
                <a:ea typeface="+mn-ea"/>
                <a:cs typeface="+mn-cs"/>
              </a:rPr>
              <a:t>Examples of external data sources that can be connected to Analytics Builder</a:t>
            </a:r>
          </a:p>
        </p:txBody>
      </p:sp>
      <p:pic>
        <p:nvPicPr>
          <p:cNvPr id="4" name="Picture 3" descr="External data sources listed">
            <a:extLst>
              <a:ext uri="{FF2B5EF4-FFF2-40B4-BE49-F238E27FC236}">
                <a16:creationId xmlns:a16="http://schemas.microsoft.com/office/drawing/2014/main" id="{2BC230E4-D0D9-3CC6-4944-46A646C3E316}"/>
              </a:ext>
            </a:extLst>
          </p:cNvPr>
          <p:cNvPicPr>
            <a:picLocks noChangeAspect="1"/>
          </p:cNvPicPr>
          <p:nvPr/>
        </p:nvPicPr>
        <p:blipFill>
          <a:blip r:embed="rId3"/>
          <a:stretch>
            <a:fillRect/>
          </a:stretch>
        </p:blipFill>
        <p:spPr>
          <a:xfrm>
            <a:off x="5648227" y="2337416"/>
            <a:ext cx="6422410" cy="218316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71AD13E3-F659-8D3D-BA0D-6391E468BDFD}"/>
              </a:ext>
            </a:extLst>
          </p:cNvPr>
          <p:cNvSpPr txBox="1">
            <a:spLocks/>
          </p:cNvSpPr>
          <p:nvPr/>
        </p:nvSpPr>
        <p:spPr>
          <a:xfrm>
            <a:off x="9604233" y="6588349"/>
            <a:ext cx="2587767" cy="26965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Performance+,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1135100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50000">
              <a:schemeClr val="bg1">
                <a:lumMod val="85000"/>
                <a:lumOff val="15000"/>
              </a:schemeClr>
            </a:gs>
            <a:gs pos="0">
              <a:schemeClr val="bg1">
                <a:lumMod val="85000"/>
                <a:lumOff val="15000"/>
              </a:schemeClr>
            </a:gs>
            <a:gs pos="100000">
              <a:srgbClr val="0072A3"/>
            </a:gs>
          </a:gsLst>
          <a:lin ang="2700000" scaled="0"/>
        </a:gradFill>
        <a:effectLst/>
      </p:bgPr>
    </p:bg>
    <p:spTree>
      <p:nvGrpSpPr>
        <p:cNvPr id="1" name="">
          <a:extLst>
            <a:ext uri="{FF2B5EF4-FFF2-40B4-BE49-F238E27FC236}">
              <a16:creationId xmlns:a16="http://schemas.microsoft.com/office/drawing/2014/main" id="{6A9F21D4-44E7-AE24-E891-D1938239602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AF8B3F-4C04-3797-4621-FB2025E308B0}"/>
              </a:ext>
            </a:extLst>
          </p:cNvPr>
          <p:cNvSpPr txBox="1">
            <a:spLocks noGrp="1"/>
          </p:cNvSpPr>
          <p:nvPr>
            <p:ph type="title" idx="4294967295"/>
          </p:nvPr>
        </p:nvSpPr>
        <p:spPr>
          <a:xfrm>
            <a:off x="629362" y="2719669"/>
            <a:ext cx="6408712" cy="12618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9600"/>
              </a:lnSpc>
              <a:spcBef>
                <a:spcPts val="0"/>
              </a:spcBef>
              <a:spcAft>
                <a:spcPts val="0"/>
              </a:spcAft>
              <a:buClrTx/>
              <a:buSzTx/>
              <a:buFontTx/>
              <a:buNone/>
              <a:tabLst/>
              <a:defRPr/>
            </a:pPr>
            <a:r>
              <a:rPr kumimoji="0" lang="en-US" sz="8800" b="1" i="0" u="none" strike="noStrike" kern="1200" cap="none" spc="-150" normalizeH="0" baseline="0" noProof="0">
                <a:ln>
                  <a:noFill/>
                </a:ln>
                <a:solidFill>
                  <a:srgbClr val="FFFFFF"/>
                </a:solidFill>
                <a:effectLst/>
                <a:uLnTx/>
                <a:uFillTx/>
                <a:latin typeface="Stanley" panose="02050506070406090003" pitchFamily="18" charset="0"/>
                <a:ea typeface="+mn-ea"/>
                <a:cs typeface="+mn-cs"/>
              </a:rPr>
              <a:t>D2L Link</a:t>
            </a:r>
          </a:p>
        </p:txBody>
      </p:sp>
      <p:pic>
        <p:nvPicPr>
          <p:cNvPr id="2" name="Picture 1">
            <a:extLst>
              <a:ext uri="{FF2B5EF4-FFF2-40B4-BE49-F238E27FC236}">
                <a16:creationId xmlns:a16="http://schemas.microsoft.com/office/drawing/2014/main" id="{FD72B80C-D11A-34BA-7956-B6337F5C252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362" y="682019"/>
            <a:ext cx="1451229" cy="584733"/>
          </a:xfrm>
          <a:prstGeom prst="rect">
            <a:avLst/>
          </a:prstGeom>
        </p:spPr>
      </p:pic>
      <p:pic>
        <p:nvPicPr>
          <p:cNvPr id="4" name="Picture 3">
            <a:extLst>
              <a:ext uri="{FF2B5EF4-FFF2-40B4-BE49-F238E27FC236}">
                <a16:creationId xmlns:a16="http://schemas.microsoft.com/office/drawing/2014/main" id="{1CD7BE68-CD97-9BD2-DE68-51B33CF9CC7F}"/>
              </a:ext>
              <a:ext uri="{C183D7F6-B498-43B3-948B-1728B52AA6E4}">
                <adec:decorative xmlns:adec="http://schemas.microsoft.com/office/drawing/2017/decorative" val="1"/>
              </a:ext>
            </a:extLst>
          </p:cNvPr>
          <p:cNvPicPr>
            <a:picLocks noChangeAspect="1"/>
          </p:cNvPicPr>
          <p:nvPr/>
        </p:nvPicPr>
        <p:blipFill>
          <a:blip r:embed="rId3"/>
          <a:srcRect l="15026" r="15026"/>
          <a:stretch/>
        </p:blipFill>
        <p:spPr>
          <a:xfrm>
            <a:off x="7571677" y="1658786"/>
            <a:ext cx="3546089" cy="3528053"/>
          </a:xfrm>
          <a:prstGeom prst="ellipse">
            <a:avLst/>
          </a:prstGeom>
        </p:spPr>
      </p:pic>
      <p:sp>
        <p:nvSpPr>
          <p:cNvPr id="3" name="TextBox 2">
            <a:hlinkClick r:id="rId4" action="ppaction://hlinksldjump"/>
            <a:extLst>
              <a:ext uri="{FF2B5EF4-FFF2-40B4-BE49-F238E27FC236}">
                <a16:creationId xmlns:a16="http://schemas.microsoft.com/office/drawing/2014/main" id="{F1B6A821-42C5-1DCC-94C3-CFE6DEDABE66}"/>
              </a:ext>
            </a:extLst>
          </p:cNvPr>
          <p:cNvSpPr txBox="1"/>
          <p:nvPr/>
        </p:nvSpPr>
        <p:spPr>
          <a:xfrm>
            <a:off x="706385" y="4021741"/>
            <a:ext cx="5916087"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D2L Sans" pitchFamily="2" charset="77"/>
                <a:ea typeface="+mn-ea"/>
                <a:cs typeface="Times New Roman" panose="02020603050405020304" pitchFamily="18" charset="0"/>
              </a:rPr>
              <a:t>Simplify System Integration</a:t>
            </a:r>
            <a:endParaRPr kumimoji="0" lang="en-US" sz="2000" b="0" i="0" u="none" strike="noStrike" kern="1200" cap="none" spc="0" normalizeH="0" baseline="0" noProof="0">
              <a:ln>
                <a:noFill/>
              </a:ln>
              <a:solidFill>
                <a:srgbClr val="FFFFFF"/>
              </a:solidFill>
              <a:effectLst/>
              <a:uLnTx/>
              <a:uFillTx/>
              <a:latin typeface="D2L Sans" pitchFamily="2" charset="77"/>
              <a:ea typeface="+mn-ea"/>
              <a:cs typeface="Times New Roman" panose="02020603050405020304" pitchFamily="18" charset="0"/>
            </a:endParaRPr>
          </a:p>
        </p:txBody>
      </p:sp>
    </p:spTree>
    <p:extLst>
      <p:ext uri="{BB962C8B-B14F-4D97-AF65-F5344CB8AC3E}">
        <p14:creationId xmlns:p14="http://schemas.microsoft.com/office/powerpoint/2010/main" val="1067075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1A74AA-4812-01A5-E8DA-683FF386DD6A}"/>
              </a:ext>
            </a:extLst>
          </p:cNvPr>
          <p:cNvSpPr>
            <a:spLocks noGrp="1"/>
          </p:cNvSpPr>
          <p:nvPr>
            <p:ph type="title"/>
          </p:nvPr>
        </p:nvSpPr>
        <p:spPr/>
        <p:txBody>
          <a:bodyPr/>
          <a:lstStyle/>
          <a:p>
            <a:r>
              <a:rPr lang="en-US">
                <a:latin typeface="D2L Sans" panose="00000500000000000000" pitchFamily="50" charset="0"/>
              </a:rPr>
              <a:t>What’s Included</a:t>
            </a:r>
            <a:endParaRPr lang="en-CA">
              <a:latin typeface="D2L Sans" panose="00000500000000000000" pitchFamily="50" charset="0"/>
            </a:endParaRPr>
          </a:p>
        </p:txBody>
      </p:sp>
      <p:sp>
        <p:nvSpPr>
          <p:cNvPr id="5" name="Content Placeholder 4">
            <a:extLst>
              <a:ext uri="{FF2B5EF4-FFF2-40B4-BE49-F238E27FC236}">
                <a16:creationId xmlns:a16="http://schemas.microsoft.com/office/drawing/2014/main" id="{2BFC6232-F24A-C405-7D9D-91C2E49B112A}"/>
              </a:ext>
            </a:extLst>
          </p:cNvPr>
          <p:cNvSpPr>
            <a:spLocks noGrp="1"/>
          </p:cNvSpPr>
          <p:nvPr>
            <p:ph idx="1"/>
          </p:nvPr>
        </p:nvSpPr>
        <p:spPr>
          <a:xfrm>
            <a:off x="612647" y="1715532"/>
            <a:ext cx="10653578" cy="732393"/>
          </a:xfrm>
        </p:spPr>
        <p:txBody>
          <a:bodyPr/>
          <a:lstStyle/>
          <a:p>
            <a:pPr marL="0" indent="0">
              <a:buNone/>
            </a:pPr>
            <a:r>
              <a:rPr lang="en-US" b="1">
                <a:latin typeface="D2L Sans" panose="00000500000000000000" pitchFamily="50" charset="0"/>
              </a:rPr>
              <a:t>Feature Name</a:t>
            </a:r>
            <a:endParaRPr lang="en-CA" b="1">
              <a:latin typeface="D2L Sans" panose="00000500000000000000" pitchFamily="50" charset="0"/>
            </a:endParaRPr>
          </a:p>
        </p:txBody>
      </p:sp>
      <p:sp>
        <p:nvSpPr>
          <p:cNvPr id="6" name="Content Placeholder 4">
            <a:extLst>
              <a:ext uri="{FF2B5EF4-FFF2-40B4-BE49-F238E27FC236}">
                <a16:creationId xmlns:a16="http://schemas.microsoft.com/office/drawing/2014/main" id="{01B2D3E5-B967-7CC5-41E3-94C8C59BAEEC}"/>
              </a:ext>
            </a:extLst>
          </p:cNvPr>
          <p:cNvSpPr txBox="1">
            <a:spLocks/>
          </p:cNvSpPr>
          <p:nvPr/>
        </p:nvSpPr>
        <p:spPr>
          <a:xfrm>
            <a:off x="612647" y="2267982"/>
            <a:ext cx="5921503" cy="73239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D2L Sans" panose="00000500000000000000" pitchFamily="50" charset="0"/>
                <a:ea typeface="+mn-ea"/>
                <a:cs typeface="+mn-cs"/>
              </a:rPr>
              <a:t>Feature description</a:t>
            </a:r>
            <a:endParaRPr kumimoji="0" lang="en-CA" sz="1800" b="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
        <p:nvSpPr>
          <p:cNvPr id="7" name="Content Placeholder 4">
            <a:extLst>
              <a:ext uri="{FF2B5EF4-FFF2-40B4-BE49-F238E27FC236}">
                <a16:creationId xmlns:a16="http://schemas.microsoft.com/office/drawing/2014/main" id="{1C92E4A6-2931-5CF5-0A50-B908B9E3920B}"/>
              </a:ext>
            </a:extLst>
          </p:cNvPr>
          <p:cNvSpPr txBox="1">
            <a:spLocks/>
          </p:cNvSpPr>
          <p:nvPr/>
        </p:nvSpPr>
        <p:spPr>
          <a:xfrm>
            <a:off x="612647" y="3742656"/>
            <a:ext cx="1482853" cy="4371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Use Case</a:t>
            </a:r>
            <a:endParaRPr kumimoji="0" lang="en-CA" sz="2000" b="1"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
        <p:nvSpPr>
          <p:cNvPr id="8" name="Content Placeholder 4">
            <a:extLst>
              <a:ext uri="{FF2B5EF4-FFF2-40B4-BE49-F238E27FC236}">
                <a16:creationId xmlns:a16="http://schemas.microsoft.com/office/drawing/2014/main" id="{08918730-0674-0247-19EF-CAF426A4ADB1}"/>
              </a:ext>
            </a:extLst>
          </p:cNvPr>
          <p:cNvSpPr txBox="1">
            <a:spLocks/>
          </p:cNvSpPr>
          <p:nvPr/>
        </p:nvSpPr>
        <p:spPr>
          <a:xfrm>
            <a:off x="612646" y="4286613"/>
            <a:ext cx="5921503" cy="224932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D2L Sans" panose="00000500000000000000" pitchFamily="50" charset="0"/>
                <a:ea typeface="+mn-ea"/>
                <a:cs typeface="+mn-cs"/>
              </a:rPr>
              <a:t>This is where we identify how the feature is adding value.</a:t>
            </a:r>
            <a:endParaRPr kumimoji="0" lang="en-CA" sz="2000" b="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
        <p:nvSpPr>
          <p:cNvPr id="23" name="TextBox 22">
            <a:extLst>
              <a:ext uri="{FF2B5EF4-FFF2-40B4-BE49-F238E27FC236}">
                <a16:creationId xmlns:a16="http://schemas.microsoft.com/office/drawing/2014/main" id="{97C4A3E8-AEDC-5C13-E740-8F129AF967BD}"/>
              </a:ext>
            </a:extLst>
          </p:cNvPr>
          <p:cNvSpPr txBox="1"/>
          <p:nvPr/>
        </p:nvSpPr>
        <p:spPr>
          <a:xfrm>
            <a:off x="4891520" y="3320328"/>
            <a:ext cx="16633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Ink Free" panose="03080402000500000000" pitchFamily="66" charset="0"/>
                <a:ea typeface="+mn-ea"/>
                <a:cs typeface="+mn-cs"/>
              </a:rPr>
              <a:t>Jobs to be done</a:t>
            </a:r>
            <a:endParaRPr kumimoji="0" lang="en-CA" sz="1800" b="0" i="0" u="none" strike="noStrike" kern="1200" cap="none" spc="0" normalizeH="0" baseline="0" noProof="0">
              <a:ln>
                <a:noFill/>
              </a:ln>
              <a:solidFill>
                <a:prstClr val="black"/>
              </a:solidFill>
              <a:effectLst/>
              <a:uLnTx/>
              <a:uFillTx/>
              <a:latin typeface="Ink Free" panose="03080402000500000000" pitchFamily="66" charset="0"/>
              <a:ea typeface="+mn-ea"/>
              <a:cs typeface="+mn-cs"/>
            </a:endParaRPr>
          </a:p>
        </p:txBody>
      </p:sp>
      <p:pic>
        <p:nvPicPr>
          <p:cNvPr id="10" name="Picture 9">
            <a:extLst>
              <a:ext uri="{FF2B5EF4-FFF2-40B4-BE49-F238E27FC236}">
                <a16:creationId xmlns:a16="http://schemas.microsoft.com/office/drawing/2014/main" id="{18220C37-E2FA-AACB-E19D-850C2B5CDD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78804" y="1651485"/>
            <a:ext cx="3535685" cy="2509780"/>
          </a:xfrm>
          <a:prstGeom prst="rect">
            <a:avLst/>
          </a:prstGeom>
          <a:ln>
            <a:noFill/>
          </a:ln>
          <a:effectLst>
            <a:outerShdw blurRad="292100" dist="139700" dir="2700000" algn="tl" rotWithShape="0">
              <a:srgbClr val="333333">
                <a:alpha val="65000"/>
              </a:srgbClr>
            </a:outerShdw>
          </a:effectLst>
        </p:spPr>
      </p:pic>
      <p:sp>
        <p:nvSpPr>
          <p:cNvPr id="13" name="Content Placeholder 4">
            <a:extLst>
              <a:ext uri="{FF2B5EF4-FFF2-40B4-BE49-F238E27FC236}">
                <a16:creationId xmlns:a16="http://schemas.microsoft.com/office/drawing/2014/main" id="{D986363A-0AD8-0493-5A33-887E87C619F6}"/>
              </a:ext>
            </a:extLst>
          </p:cNvPr>
          <p:cNvSpPr txBox="1">
            <a:spLocks/>
          </p:cNvSpPr>
          <p:nvPr/>
        </p:nvSpPr>
        <p:spPr>
          <a:xfrm>
            <a:off x="6903101" y="6087111"/>
            <a:ext cx="1636612" cy="43711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endParaRPr kumimoji="0" lang="en-CA" sz="2000" b="1"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
        <p:nvSpPr>
          <p:cNvPr id="29" name="TextBox 28">
            <a:extLst>
              <a:ext uri="{FF2B5EF4-FFF2-40B4-BE49-F238E27FC236}">
                <a16:creationId xmlns:a16="http://schemas.microsoft.com/office/drawing/2014/main" id="{7B927935-CC84-0D56-60E8-503168FF58BE}"/>
              </a:ext>
            </a:extLst>
          </p:cNvPr>
          <p:cNvSpPr txBox="1"/>
          <p:nvPr/>
        </p:nvSpPr>
        <p:spPr>
          <a:xfrm>
            <a:off x="6609126" y="5266984"/>
            <a:ext cx="18174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Ink Free" panose="03080402000500000000" pitchFamily="66" charset="0"/>
                <a:ea typeface="+mn-ea"/>
                <a:cs typeface="+mn-cs"/>
              </a:rPr>
              <a:t>Which Package?</a:t>
            </a:r>
            <a:endParaRPr kumimoji="0" lang="en-CA" sz="1800" b="0" i="0" u="none" strike="noStrike" kern="1200" cap="none" spc="0" normalizeH="0" baseline="0" noProof="0">
              <a:ln>
                <a:noFill/>
              </a:ln>
              <a:solidFill>
                <a:prstClr val="black"/>
              </a:solidFill>
              <a:effectLst/>
              <a:uLnTx/>
              <a:uFillTx/>
              <a:latin typeface="Ink Free" panose="03080402000500000000" pitchFamily="66" charset="0"/>
              <a:ea typeface="+mn-ea"/>
              <a:cs typeface="+mn-cs"/>
            </a:endParaRPr>
          </a:p>
        </p:txBody>
      </p:sp>
      <p:sp>
        <p:nvSpPr>
          <p:cNvPr id="21" name="Content Placeholder 4">
            <a:extLst>
              <a:ext uri="{FF2B5EF4-FFF2-40B4-BE49-F238E27FC236}">
                <a16:creationId xmlns:a16="http://schemas.microsoft.com/office/drawing/2014/main" id="{96A0D743-1660-5248-49D8-2EACFDB1855A}"/>
              </a:ext>
            </a:extLst>
          </p:cNvPr>
          <p:cNvSpPr txBox="1">
            <a:spLocks/>
          </p:cNvSpPr>
          <p:nvPr/>
        </p:nvSpPr>
        <p:spPr>
          <a:xfrm>
            <a:off x="8557258" y="6087111"/>
            <a:ext cx="1482853" cy="4371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D2L Sans" panose="00000500000000000000" pitchFamily="50" charset="0"/>
                <a:ea typeface="+mn-ea"/>
                <a:cs typeface="+mn-cs"/>
              </a:rPr>
              <a:t>Package,</a:t>
            </a:r>
            <a:endParaRPr kumimoji="0" lang="en-CA" sz="2000" b="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
        <p:nvSpPr>
          <p:cNvPr id="18" name="TextBox 17">
            <a:extLst>
              <a:ext uri="{FF2B5EF4-FFF2-40B4-BE49-F238E27FC236}">
                <a16:creationId xmlns:a16="http://schemas.microsoft.com/office/drawing/2014/main" id="{247F8797-A961-FF74-B483-66858B255A1C}"/>
              </a:ext>
            </a:extLst>
          </p:cNvPr>
          <p:cNvSpPr txBox="1"/>
          <p:nvPr/>
        </p:nvSpPr>
        <p:spPr>
          <a:xfrm>
            <a:off x="8537897" y="5451650"/>
            <a:ext cx="18174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Ink Free" panose="03080402000500000000" pitchFamily="66" charset="0"/>
                <a:ea typeface="+mn-ea"/>
                <a:cs typeface="+mn-cs"/>
              </a:rPr>
              <a:t>Live, LA, Beta?</a:t>
            </a:r>
            <a:endParaRPr kumimoji="0" lang="en-CA" sz="1800" b="0" i="0" u="none" strike="noStrike" kern="1200" cap="none" spc="0" normalizeH="0" baseline="0" noProof="0">
              <a:ln>
                <a:noFill/>
              </a:ln>
              <a:solidFill>
                <a:prstClr val="black"/>
              </a:solidFill>
              <a:effectLst/>
              <a:uLnTx/>
              <a:uFillTx/>
              <a:latin typeface="Ink Free" panose="03080402000500000000" pitchFamily="66" charset="0"/>
              <a:ea typeface="+mn-ea"/>
              <a:cs typeface="+mn-cs"/>
            </a:endParaRPr>
          </a:p>
        </p:txBody>
      </p:sp>
      <p:sp>
        <p:nvSpPr>
          <p:cNvPr id="14" name="Content Placeholder 4">
            <a:extLst>
              <a:ext uri="{FF2B5EF4-FFF2-40B4-BE49-F238E27FC236}">
                <a16:creationId xmlns:a16="http://schemas.microsoft.com/office/drawing/2014/main" id="{71274036-FE33-F554-8504-9F0265A8657C}"/>
              </a:ext>
            </a:extLst>
          </p:cNvPr>
          <p:cNvSpPr txBox="1">
            <a:spLocks/>
          </p:cNvSpPr>
          <p:nvPr/>
        </p:nvSpPr>
        <p:spPr>
          <a:xfrm>
            <a:off x="9783372" y="6087111"/>
            <a:ext cx="1482853" cy="4371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D2L Sans" panose="00000500000000000000" pitchFamily="50" charset="0"/>
                <a:ea typeface="+mn-ea"/>
                <a:cs typeface="+mn-cs"/>
              </a:rPr>
              <a:t>Beta,</a:t>
            </a:r>
            <a:endParaRPr kumimoji="0" lang="en-CA" sz="2000" b="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
        <p:nvSpPr>
          <p:cNvPr id="15" name="TextBox 14">
            <a:extLst>
              <a:ext uri="{FF2B5EF4-FFF2-40B4-BE49-F238E27FC236}">
                <a16:creationId xmlns:a16="http://schemas.microsoft.com/office/drawing/2014/main" id="{78C1D75F-87C9-2518-7919-F381D1AC99BD}"/>
              </a:ext>
            </a:extLst>
          </p:cNvPr>
          <p:cNvSpPr txBox="1"/>
          <p:nvPr/>
        </p:nvSpPr>
        <p:spPr>
          <a:xfrm>
            <a:off x="10430373" y="4771982"/>
            <a:ext cx="166338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Ink Free" panose="03080402000500000000" pitchFamily="66" charset="0"/>
                <a:ea typeface="+mn-ea"/>
                <a:cs typeface="+mn-cs"/>
              </a:rPr>
              <a:t>Where is this feature available?</a:t>
            </a:r>
            <a:endParaRPr kumimoji="0" lang="en-CA" sz="1800" b="0" i="0" u="none" strike="noStrike" kern="1200" cap="none" spc="0" normalizeH="0" baseline="0" noProof="0">
              <a:ln>
                <a:noFill/>
              </a:ln>
              <a:solidFill>
                <a:prstClr val="black"/>
              </a:solidFill>
              <a:effectLst/>
              <a:uLnTx/>
              <a:uFillTx/>
              <a:latin typeface="Ink Free" panose="03080402000500000000" pitchFamily="66" charset="0"/>
              <a:ea typeface="+mn-ea"/>
              <a:cs typeface="+mn-cs"/>
            </a:endParaRPr>
          </a:p>
        </p:txBody>
      </p:sp>
      <p:sp>
        <p:nvSpPr>
          <p:cNvPr id="12" name="Content Placeholder 4">
            <a:extLst>
              <a:ext uri="{FF2B5EF4-FFF2-40B4-BE49-F238E27FC236}">
                <a16:creationId xmlns:a16="http://schemas.microsoft.com/office/drawing/2014/main" id="{A2587480-B248-4160-FE42-57F1B65D8967}"/>
              </a:ext>
            </a:extLst>
          </p:cNvPr>
          <p:cNvSpPr txBox="1">
            <a:spLocks/>
          </p:cNvSpPr>
          <p:nvPr/>
        </p:nvSpPr>
        <p:spPr>
          <a:xfrm>
            <a:off x="10508279" y="6087111"/>
            <a:ext cx="1482853" cy="4371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D2L Sans" panose="00000500000000000000" pitchFamily="50" charset="0"/>
                <a:ea typeface="+mn-ea"/>
                <a:cs typeface="+mn-cs"/>
              </a:rPr>
              <a:t>Global</a:t>
            </a:r>
            <a:endParaRPr kumimoji="0" lang="en-CA" sz="2000" b="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cxnSp>
        <p:nvCxnSpPr>
          <p:cNvPr id="17" name="Straight Arrow Connector 16">
            <a:extLst>
              <a:ext uri="{FF2B5EF4-FFF2-40B4-BE49-F238E27FC236}">
                <a16:creationId xmlns:a16="http://schemas.microsoft.com/office/drawing/2014/main" id="{E5604320-D79E-5E94-7528-3E2EA96F0395}"/>
              </a:ext>
              <a:ext uri="{C183D7F6-B498-43B3-948B-1728B52AA6E4}">
                <adec:decorative xmlns:adec="http://schemas.microsoft.com/office/drawing/2017/decorative" val="1"/>
              </a:ext>
            </a:extLst>
          </p:cNvPr>
          <p:cNvCxnSpPr>
            <a:cxnSpLocks/>
            <a:stCxn id="15" idx="2"/>
            <a:endCxn id="12" idx="0"/>
          </p:cNvCxnSpPr>
          <p:nvPr/>
        </p:nvCxnSpPr>
        <p:spPr>
          <a:xfrm flipH="1">
            <a:off x="11249706" y="5695312"/>
            <a:ext cx="12359" cy="391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4E24AEC-82CA-D875-159B-093EBF6BD534}"/>
              </a:ext>
              <a:ext uri="{C183D7F6-B498-43B3-948B-1728B52AA6E4}">
                <adec:decorative xmlns:adec="http://schemas.microsoft.com/office/drawing/2017/decorative" val="1"/>
              </a:ext>
            </a:extLst>
          </p:cNvPr>
          <p:cNvCxnSpPr>
            <a:cxnSpLocks/>
            <a:stCxn id="18" idx="2"/>
          </p:cNvCxnSpPr>
          <p:nvPr/>
        </p:nvCxnSpPr>
        <p:spPr>
          <a:xfrm>
            <a:off x="9446647" y="5820982"/>
            <a:ext cx="724907" cy="344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12D6D69-D9CE-8085-9E1D-2A5A31CE856E}"/>
              </a:ext>
              <a:ext uri="{C183D7F6-B498-43B3-948B-1728B52AA6E4}">
                <adec:decorative xmlns:adec="http://schemas.microsoft.com/office/drawing/2017/decorative" val="1"/>
              </a:ext>
            </a:extLst>
          </p:cNvPr>
          <p:cNvCxnSpPr>
            <a:cxnSpLocks/>
            <a:stCxn id="23" idx="2"/>
            <a:endCxn id="8" idx="0"/>
          </p:cNvCxnSpPr>
          <p:nvPr/>
        </p:nvCxnSpPr>
        <p:spPr>
          <a:xfrm flipH="1">
            <a:off x="3573398" y="3966659"/>
            <a:ext cx="2149814" cy="319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F81EBEB-4E56-1D02-71CC-66E21E558AC4}"/>
              </a:ext>
              <a:ext uri="{C183D7F6-B498-43B3-948B-1728B52AA6E4}">
                <adec:decorative xmlns:adec="http://schemas.microsoft.com/office/drawing/2017/decorative" val="1"/>
              </a:ext>
            </a:extLst>
          </p:cNvPr>
          <p:cNvCxnSpPr>
            <a:cxnSpLocks/>
          </p:cNvCxnSpPr>
          <p:nvPr/>
        </p:nvCxnSpPr>
        <p:spPr>
          <a:xfrm>
            <a:off x="4903032" y="5836647"/>
            <a:ext cx="0" cy="832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89EC47F-C1A1-188B-4887-511BB5949266}"/>
              </a:ext>
              <a:ext uri="{C183D7F6-B498-43B3-948B-1728B52AA6E4}">
                <adec:decorative xmlns:adec="http://schemas.microsoft.com/office/drawing/2017/decorative" val="1"/>
              </a:ext>
            </a:extLst>
          </p:cNvPr>
          <p:cNvCxnSpPr>
            <a:cxnSpLocks/>
          </p:cNvCxnSpPr>
          <p:nvPr/>
        </p:nvCxnSpPr>
        <p:spPr>
          <a:xfrm>
            <a:off x="7904912" y="5735300"/>
            <a:ext cx="724907" cy="344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DB5DA9-CF2B-7FEF-5F9A-7064493C37EB}"/>
              </a:ext>
            </a:extLst>
          </p:cNvPr>
          <p:cNvSpPr txBox="1"/>
          <p:nvPr/>
        </p:nvSpPr>
        <p:spPr>
          <a:xfrm>
            <a:off x="940952" y="5745477"/>
            <a:ext cx="43479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Ink Free" panose="03080402000500000000" pitchFamily="66" charset="0"/>
                <a:ea typeface="+mn-ea"/>
                <a:cs typeface="+mn-cs"/>
              </a:rPr>
              <a:t>You’ll see the month and feature name listed in each note, making it easy to match with the full release notes.</a:t>
            </a:r>
            <a:endParaRPr kumimoji="0" lang="en-CA" sz="1800" b="0" i="0" u="none" strike="noStrike" kern="1200" cap="none" spc="0" normalizeH="0" baseline="0" noProof="0">
              <a:ln>
                <a:noFill/>
              </a:ln>
              <a:solidFill>
                <a:prstClr val="black"/>
              </a:solidFill>
              <a:effectLst/>
              <a:uLnTx/>
              <a:uFillTx/>
              <a:latin typeface="Ink Free" panose="03080402000500000000" pitchFamily="66" charset="0"/>
              <a:ea typeface="+mn-ea"/>
              <a:cs typeface="+mn-cs"/>
            </a:endParaRPr>
          </a:p>
        </p:txBody>
      </p:sp>
    </p:spTree>
    <p:extLst>
      <p:ext uri="{BB962C8B-B14F-4D97-AF65-F5344CB8AC3E}">
        <p14:creationId xmlns:p14="http://schemas.microsoft.com/office/powerpoint/2010/main" val="4086441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F320A-0BC1-53A0-F01A-1BE7C2964036}"/>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9BA583DE-0B19-1903-E769-0767BCB886A6}"/>
              </a:ext>
              <a:ext uri="{C183D7F6-B498-43B3-948B-1728B52AA6E4}">
                <adec:decorative xmlns:adec="http://schemas.microsoft.com/office/drawing/2017/decorative" val="1"/>
              </a:ext>
            </a:extLst>
          </p:cNvPr>
          <p:cNvSpPr/>
          <p:nvPr/>
        </p:nvSpPr>
        <p:spPr>
          <a:xfrm>
            <a:off x="371363" y="1334414"/>
            <a:ext cx="5095798" cy="1958474"/>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6324A46-B756-B03F-D44F-58D05FEA4D3A}"/>
              </a:ext>
            </a:extLst>
          </p:cNvPr>
          <p:cNvSpPr>
            <a:spLocks noGrp="1"/>
          </p:cNvSpPr>
          <p:nvPr>
            <p:ph type="title"/>
          </p:nvPr>
        </p:nvSpPr>
        <p:spPr/>
        <p:txBody>
          <a:bodyPr/>
          <a:lstStyle/>
          <a:p>
            <a:r>
              <a:rPr lang="en-US"/>
              <a:t>D2L Link – Brightspace Connector</a:t>
            </a:r>
            <a:endParaRPr lang="en-US" sz="2000">
              <a:latin typeface="D2L Sans" pitchFamily="2" charset="77"/>
            </a:endParaRPr>
          </a:p>
        </p:txBody>
      </p:sp>
      <p:sp>
        <p:nvSpPr>
          <p:cNvPr id="3" name="Content Placeholder 2">
            <a:extLst>
              <a:ext uri="{FF2B5EF4-FFF2-40B4-BE49-F238E27FC236}">
                <a16:creationId xmlns:a16="http://schemas.microsoft.com/office/drawing/2014/main" id="{A71F989D-BC5A-AAFC-AA95-CDED9306E909}"/>
              </a:ext>
            </a:extLst>
          </p:cNvPr>
          <p:cNvSpPr>
            <a:spLocks noGrp="1"/>
          </p:cNvSpPr>
          <p:nvPr>
            <p:ph sz="half" idx="1"/>
          </p:nvPr>
        </p:nvSpPr>
        <p:spPr>
          <a:xfrm>
            <a:off x="453262" y="1480866"/>
            <a:ext cx="4932000" cy="1015522"/>
          </a:xfrm>
        </p:spPr>
        <p:txBody>
          <a:bodyPr anchor="t"/>
          <a:lstStyle/>
          <a:p>
            <a:pPr algn="l"/>
            <a:r>
              <a:rPr lang="en-US" sz="1400" b="0">
                <a:solidFill>
                  <a:srgbClr val="000000"/>
                </a:solidFill>
                <a:latin typeface="D2L Sans"/>
              </a:rPr>
              <a:t>Build no-code integrations with the D2L Brightspace Connector, now available in the Workato Community Library.</a:t>
            </a:r>
          </a:p>
          <a:p>
            <a:pPr lvl="0">
              <a:lnSpc>
                <a:spcPct val="100000"/>
              </a:lnSpc>
              <a:defRPr/>
            </a:pPr>
            <a:r>
              <a:rPr lang="en-US" sz="1400">
                <a:solidFill>
                  <a:srgbClr val="000000"/>
                </a:solidFill>
                <a:latin typeface="D2L Sans"/>
              </a:rPr>
              <a:t>This provides the ability to create and update the following: </a:t>
            </a:r>
          </a:p>
          <a:p>
            <a:pPr marL="285750" lvl="0" indent="-285750">
              <a:lnSpc>
                <a:spcPct val="100000"/>
              </a:lnSpc>
              <a:buFont typeface="Arial" panose="020B0604020202020204" pitchFamily="34" charset="0"/>
              <a:buChar char="•"/>
              <a:defRPr/>
            </a:pPr>
            <a:r>
              <a:rPr lang="en-US" sz="1400">
                <a:solidFill>
                  <a:srgbClr val="000000"/>
                </a:solidFill>
                <a:latin typeface="D2L Sans"/>
              </a:rPr>
              <a:t>Users, Org Units, Enrollments, and Custom Actions</a:t>
            </a:r>
          </a:p>
          <a:p>
            <a:pPr algn="l"/>
            <a:endParaRPr lang="en-US" sz="1400" b="0">
              <a:solidFill>
                <a:srgbClr val="000000"/>
              </a:solidFill>
              <a:latin typeface="D2L Sans"/>
            </a:endParaRPr>
          </a:p>
        </p:txBody>
      </p:sp>
      <p:sp>
        <p:nvSpPr>
          <p:cNvPr id="8" name="Rounded Rectangle 7">
            <a:extLst>
              <a:ext uri="{FF2B5EF4-FFF2-40B4-BE49-F238E27FC236}">
                <a16:creationId xmlns:a16="http://schemas.microsoft.com/office/drawing/2014/main" id="{502926E7-C67D-0827-634B-EFD9A1F31727}"/>
              </a:ext>
              <a:ext uri="{C183D7F6-B498-43B3-948B-1728B52AA6E4}">
                <adec:decorative xmlns:adec="http://schemas.microsoft.com/office/drawing/2017/decorative" val="1"/>
              </a:ext>
            </a:extLst>
          </p:cNvPr>
          <p:cNvSpPr/>
          <p:nvPr/>
        </p:nvSpPr>
        <p:spPr>
          <a:xfrm>
            <a:off x="371363" y="3599848"/>
            <a:ext cx="5095798" cy="1958475"/>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4A3F932C-29CE-A467-F819-1DA0350C1621}"/>
              </a:ext>
            </a:extLst>
          </p:cNvPr>
          <p:cNvSpPr txBox="1">
            <a:spLocks/>
          </p:cNvSpPr>
          <p:nvPr/>
        </p:nvSpPr>
        <p:spPr>
          <a:xfrm>
            <a:off x="482895" y="3713944"/>
            <a:ext cx="4932000" cy="261440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D2L Sans"/>
                <a:ea typeface="+mn-ea"/>
                <a:cs typeface="+mn-cs"/>
              </a:rPr>
              <a:t>Use Case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a:ea typeface="+mn-ea"/>
                <a:cs typeface="+mn-cs"/>
              </a:rPr>
              <a:t>Customers with a licensed Workato workspace can use the D2L Brightspace Connector in the </a:t>
            </a:r>
            <a:r>
              <a:rPr kumimoji="0" lang="en-US" sz="1400" b="0" i="0" u="none" strike="noStrike" kern="1200" cap="none" spc="0" normalizeH="0" baseline="0" noProof="0">
                <a:ln>
                  <a:noFill/>
                </a:ln>
                <a:solidFill>
                  <a:srgbClr val="000000"/>
                </a:solidFill>
                <a:effectLst/>
                <a:uLnTx/>
                <a:uFillTx/>
                <a:latin typeface="D2L Sans"/>
                <a:ea typeface="+mn-ea"/>
                <a:cs typeface="+mn-cs"/>
                <a:hlinkClick r:id="rId3"/>
              </a:rPr>
              <a:t>Workato Community Library </a:t>
            </a:r>
            <a:r>
              <a:rPr kumimoji="0" lang="en-US" sz="1400" b="0" i="0" u="none" strike="noStrike" kern="1200" cap="none" spc="0" normalizeH="0" baseline="0" noProof="0">
                <a:ln>
                  <a:noFill/>
                </a:ln>
                <a:solidFill>
                  <a:srgbClr val="000000"/>
                </a:solidFill>
                <a:effectLst/>
                <a:uLnTx/>
                <a:uFillTx/>
                <a:latin typeface="D2L Sans"/>
                <a:ea typeface="+mn-ea"/>
                <a:cs typeface="+mn-cs"/>
              </a:rPr>
              <a:t>to build low and no-code Brightspace automation and integrations. </a:t>
            </a:r>
          </a:p>
        </p:txBody>
      </p:sp>
      <p:sp>
        <p:nvSpPr>
          <p:cNvPr id="26" name="Content Placeholder 2">
            <a:extLst>
              <a:ext uri="{FF2B5EF4-FFF2-40B4-BE49-F238E27FC236}">
                <a16:creationId xmlns:a16="http://schemas.microsoft.com/office/drawing/2014/main" id="{E60CDD72-B0A8-B5F9-889E-1C79DC004866}"/>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000000"/>
              </a:solidFill>
              <a:effectLst/>
              <a:uLnTx/>
              <a:uFillTx/>
              <a:latin typeface="D2L Sans"/>
              <a:ea typeface="+mn-ea"/>
              <a:cs typeface="+mn-cs"/>
            </a:endParaRPr>
          </a:p>
        </p:txBody>
      </p:sp>
      <p:sp>
        <p:nvSpPr>
          <p:cNvPr id="37" name="Content Placeholder 2">
            <a:extLst>
              <a:ext uri="{FF2B5EF4-FFF2-40B4-BE49-F238E27FC236}">
                <a16:creationId xmlns:a16="http://schemas.microsoft.com/office/drawing/2014/main" id="{D2AA2707-7338-99BA-CB5C-BA0D3FBA9E55}"/>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sp>
        <p:nvSpPr>
          <p:cNvPr id="7" name="Content Placeholder 2">
            <a:extLst>
              <a:ext uri="{FF2B5EF4-FFF2-40B4-BE49-F238E27FC236}">
                <a16:creationId xmlns:a16="http://schemas.microsoft.com/office/drawing/2014/main" id="{92115FA3-38E6-BBCD-90CA-23284EB02D68}"/>
              </a:ext>
            </a:extLst>
          </p:cNvPr>
          <p:cNvSpPr txBox="1">
            <a:spLocks/>
          </p:cNvSpPr>
          <p:nvPr/>
        </p:nvSpPr>
        <p:spPr>
          <a:xfrm>
            <a:off x="5861810" y="5542392"/>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000000"/>
                </a:solidFill>
                <a:effectLst/>
                <a:uLnTx/>
                <a:uFillTx/>
                <a:latin typeface="D2L Sans"/>
                <a:ea typeface="+mn-ea"/>
                <a:cs typeface="+mn-cs"/>
              </a:rPr>
              <a:t>The Workato Community Library</a:t>
            </a:r>
          </a:p>
        </p:txBody>
      </p:sp>
      <p:pic>
        <p:nvPicPr>
          <p:cNvPr id="4" name="Picture 3" descr="Workato Community Library showcased">
            <a:extLst>
              <a:ext uri="{FF2B5EF4-FFF2-40B4-BE49-F238E27FC236}">
                <a16:creationId xmlns:a16="http://schemas.microsoft.com/office/drawing/2014/main" id="{E1378E29-9B55-AD08-3CC3-C98BA5A288A4}"/>
              </a:ext>
            </a:extLst>
          </p:cNvPr>
          <p:cNvPicPr>
            <a:picLocks noChangeAspect="1"/>
          </p:cNvPicPr>
          <p:nvPr/>
        </p:nvPicPr>
        <p:blipFill>
          <a:blip r:embed="rId4"/>
          <a:stretch>
            <a:fillRect/>
          </a:stretch>
        </p:blipFill>
        <p:spPr>
          <a:xfrm>
            <a:off x="5750789" y="1724255"/>
            <a:ext cx="5958316" cy="3706389"/>
          </a:xfrm>
          <a:prstGeom prst="rect">
            <a:avLst/>
          </a:prstGeom>
          <a:effectLst>
            <a:outerShdw blurRad="50800" dist="38100" dir="2700000" algn="tl" rotWithShape="0">
              <a:prstClr val="black">
                <a:alpha val="40000"/>
              </a:prstClr>
            </a:outerShdw>
          </a:effectLst>
        </p:spPr>
      </p:pic>
      <p:sp>
        <p:nvSpPr>
          <p:cNvPr id="10" name="Content Placeholder 2">
            <a:extLst>
              <a:ext uri="{FF2B5EF4-FFF2-40B4-BE49-F238E27FC236}">
                <a16:creationId xmlns:a16="http://schemas.microsoft.com/office/drawing/2014/main" id="{BEFB6031-0B17-0CB9-B0DF-316CDFD0B8AD}"/>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sp>
        <p:nvSpPr>
          <p:cNvPr id="5" name="Content Placeholder 4">
            <a:extLst>
              <a:ext uri="{FF2B5EF4-FFF2-40B4-BE49-F238E27FC236}">
                <a16:creationId xmlns:a16="http://schemas.microsoft.com/office/drawing/2014/main" id="{CA1D5F9F-E9B3-B9CE-C735-1CEDD0364D0E}"/>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Link,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129230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02DC-90EF-5BE4-9011-741E585EBAE3}"/>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D0151723-7D2E-8B95-42CD-FA9AF1EE9065}"/>
              </a:ext>
              <a:ext uri="{C183D7F6-B498-43B3-948B-1728B52AA6E4}">
                <adec:decorative xmlns:adec="http://schemas.microsoft.com/office/drawing/2017/decorative" val="1"/>
              </a:ext>
            </a:extLst>
          </p:cNvPr>
          <p:cNvSpPr/>
          <p:nvPr/>
        </p:nvSpPr>
        <p:spPr>
          <a:xfrm>
            <a:off x="371363" y="1334414"/>
            <a:ext cx="5095798" cy="209458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85BEA3A-625E-EDF9-48C1-C49AABAA7589}"/>
              </a:ext>
            </a:extLst>
          </p:cNvPr>
          <p:cNvSpPr>
            <a:spLocks noGrp="1"/>
          </p:cNvSpPr>
          <p:nvPr>
            <p:ph type="title"/>
          </p:nvPr>
        </p:nvSpPr>
        <p:spPr/>
        <p:txBody>
          <a:bodyPr/>
          <a:lstStyle/>
          <a:p>
            <a:r>
              <a:rPr lang="en-US"/>
              <a:t>Grade Automation</a:t>
            </a:r>
            <a:endParaRPr lang="en-US" sz="2000">
              <a:latin typeface="D2L Sans" pitchFamily="2" charset="77"/>
            </a:endParaRPr>
          </a:p>
        </p:txBody>
      </p:sp>
      <p:sp>
        <p:nvSpPr>
          <p:cNvPr id="3" name="Content Placeholder 2">
            <a:extLst>
              <a:ext uri="{FF2B5EF4-FFF2-40B4-BE49-F238E27FC236}">
                <a16:creationId xmlns:a16="http://schemas.microsoft.com/office/drawing/2014/main" id="{7C7F9777-E2A2-26ED-EA36-B5E69049C06F}"/>
              </a:ext>
            </a:extLst>
          </p:cNvPr>
          <p:cNvSpPr>
            <a:spLocks noGrp="1"/>
          </p:cNvSpPr>
          <p:nvPr>
            <p:ph sz="half" idx="1"/>
          </p:nvPr>
        </p:nvSpPr>
        <p:spPr>
          <a:xfrm>
            <a:off x="504187" y="1512052"/>
            <a:ext cx="4932000" cy="1660414"/>
          </a:xfrm>
        </p:spPr>
        <p:txBody>
          <a:bodyPr anchor="t"/>
          <a:lstStyle/>
          <a:p>
            <a:r>
              <a:rPr lang="en-US" sz="1400"/>
              <a:t>Automate grade workflows faster than ever. New grade APIs let you trigger a Link recipe whenever grades are updated or released, and process those grades singly or in bulk with our no-code automation approach.</a:t>
            </a:r>
            <a:endParaRPr lang="en-US" sz="1200" b="0">
              <a:solidFill>
                <a:srgbClr val="000000"/>
              </a:solidFill>
              <a:latin typeface="D2L Sans"/>
            </a:endParaRPr>
          </a:p>
        </p:txBody>
      </p:sp>
      <p:sp>
        <p:nvSpPr>
          <p:cNvPr id="8" name="Rounded Rectangle 7">
            <a:extLst>
              <a:ext uri="{FF2B5EF4-FFF2-40B4-BE49-F238E27FC236}">
                <a16:creationId xmlns:a16="http://schemas.microsoft.com/office/drawing/2014/main" id="{8F62DD16-38C0-D731-DD3D-16D7B33C5F3F}"/>
              </a:ext>
              <a:ext uri="{C183D7F6-B498-43B3-948B-1728B52AA6E4}">
                <adec:decorative xmlns:adec="http://schemas.microsoft.com/office/drawing/2017/decorative" val="1"/>
              </a:ext>
            </a:extLst>
          </p:cNvPr>
          <p:cNvSpPr/>
          <p:nvPr/>
        </p:nvSpPr>
        <p:spPr>
          <a:xfrm>
            <a:off x="371363" y="3599848"/>
            <a:ext cx="5095798" cy="1958475"/>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57DC2E41-DF2E-DD3E-FE93-2CD00ED21217}"/>
              </a:ext>
            </a:extLst>
          </p:cNvPr>
          <p:cNvSpPr txBox="1">
            <a:spLocks/>
          </p:cNvSpPr>
          <p:nvPr/>
        </p:nvSpPr>
        <p:spPr>
          <a:xfrm>
            <a:off x="504187" y="3758980"/>
            <a:ext cx="4932000" cy="158696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D2L Sans"/>
                <a:ea typeface="+mn-ea"/>
                <a:cs typeface="+mn-cs"/>
              </a:rPr>
              <a:t>Use Case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D2L Sans"/>
                <a:ea typeface="+mn-ea"/>
                <a:cs typeface="+mn-cs"/>
              </a:rPr>
              <a:t>This supports critical business workflows related to grade automations and data integrations between Brightspace, and other external systems used by our customers.​</a:t>
            </a:r>
          </a:p>
        </p:txBody>
      </p:sp>
      <p:sp>
        <p:nvSpPr>
          <p:cNvPr id="37" name="Content Placeholder 2">
            <a:extLst>
              <a:ext uri="{FF2B5EF4-FFF2-40B4-BE49-F238E27FC236}">
                <a16:creationId xmlns:a16="http://schemas.microsoft.com/office/drawing/2014/main" id="{5B0B3880-4478-5342-8AE4-361BD0EB172E}"/>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sp>
        <p:nvSpPr>
          <p:cNvPr id="7" name="Content Placeholder 2">
            <a:extLst>
              <a:ext uri="{FF2B5EF4-FFF2-40B4-BE49-F238E27FC236}">
                <a16:creationId xmlns:a16="http://schemas.microsoft.com/office/drawing/2014/main" id="{1824457A-5FF3-E3F7-AABF-B82060DE23FD}"/>
              </a:ext>
            </a:extLst>
          </p:cNvPr>
          <p:cNvSpPr txBox="1">
            <a:spLocks/>
          </p:cNvSpPr>
          <p:nvPr/>
        </p:nvSpPr>
        <p:spPr>
          <a:xfrm>
            <a:off x="5991295" y="5355555"/>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000000"/>
                </a:solidFill>
                <a:effectLst/>
                <a:uLnTx/>
                <a:uFillTx/>
                <a:latin typeface="D2L Sans"/>
                <a:ea typeface="+mn-ea"/>
                <a:cs typeface="+mn-cs"/>
              </a:rPr>
              <a:t>A sample screen of D2L Link projects and recipes</a:t>
            </a:r>
          </a:p>
        </p:txBody>
      </p:sp>
      <p:sp>
        <p:nvSpPr>
          <p:cNvPr id="10" name="Content Placeholder 2">
            <a:extLst>
              <a:ext uri="{FF2B5EF4-FFF2-40B4-BE49-F238E27FC236}">
                <a16:creationId xmlns:a16="http://schemas.microsoft.com/office/drawing/2014/main" id="{77CFC565-07D8-FA8B-04BB-3A791E3EDE5E}"/>
              </a:ext>
              <a:ext uri="{C183D7F6-B498-43B3-948B-1728B52AA6E4}">
                <adec:decorative xmlns:adec="http://schemas.microsoft.com/office/drawing/2017/decorative" val="1"/>
              </a:ext>
            </a:extLst>
          </p:cNvPr>
          <p:cNvSpPr txBox="1">
            <a:spLocks/>
          </p:cNvSpPr>
          <p:nvPr/>
        </p:nvSpPr>
        <p:spPr>
          <a:xfrm>
            <a:off x="8859432" y="161255"/>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D2L Sans"/>
              <a:ea typeface="+mn-ea"/>
              <a:cs typeface="+mn-cs"/>
            </a:endParaRPr>
          </a:p>
        </p:txBody>
      </p:sp>
      <p:pic>
        <p:nvPicPr>
          <p:cNvPr id="1026" name="Picture 2" descr="Sample integration recipes shown in D2L Link">
            <a:extLst>
              <a:ext uri="{FF2B5EF4-FFF2-40B4-BE49-F238E27FC236}">
                <a16:creationId xmlns:a16="http://schemas.microsoft.com/office/drawing/2014/main" id="{4C1B56ED-6824-C8FC-AE4D-D87AF4BE8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830" y="1032967"/>
            <a:ext cx="5676806" cy="42151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0AC26F68-1EE8-F3AB-A57F-78E40F6DECDF}"/>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Link,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2232260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lumOff val="5000"/>
              </a:schemeClr>
            </a:gs>
            <a:gs pos="100000">
              <a:schemeClr val="accent2"/>
            </a:gs>
          </a:gsLst>
          <a:lin ang="2700000" scaled="1"/>
          <a:tileRect/>
        </a:gradFill>
        <a:effectLst/>
      </p:bgPr>
    </p:bg>
    <p:spTree>
      <p:nvGrpSpPr>
        <p:cNvPr id="1" name="">
          <a:extLst>
            <a:ext uri="{FF2B5EF4-FFF2-40B4-BE49-F238E27FC236}">
              <a16:creationId xmlns:a16="http://schemas.microsoft.com/office/drawing/2014/main" id="{350BB289-43D7-7B54-CDBC-62B9B1F1F7A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B40344-BA40-D237-984A-C89F6111F456}"/>
              </a:ext>
            </a:extLst>
          </p:cNvPr>
          <p:cNvSpPr txBox="1">
            <a:spLocks noGrp="1"/>
          </p:cNvSpPr>
          <p:nvPr>
            <p:ph type="title" idx="4294967295"/>
          </p:nvPr>
        </p:nvSpPr>
        <p:spPr>
          <a:xfrm>
            <a:off x="3202028" y="2935979"/>
            <a:ext cx="5430695"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9600"/>
              </a:lnSpc>
              <a:spcBef>
                <a:spcPts val="0"/>
              </a:spcBef>
              <a:spcAft>
                <a:spcPts val="0"/>
              </a:spcAft>
              <a:buClrTx/>
              <a:buSzTx/>
              <a:buFontTx/>
              <a:buNone/>
              <a:tabLst/>
              <a:defRPr/>
            </a:pPr>
            <a:r>
              <a:rPr kumimoji="0" lang="en-US" sz="8800" b="1" i="0" u="none" strike="noStrike" kern="1200" cap="none" spc="-150" normalizeH="0" baseline="0" noProof="0" dirty="0">
                <a:ln>
                  <a:noFill/>
                </a:ln>
                <a:solidFill>
                  <a:srgbClr val="FFFFFF"/>
                </a:solidFill>
                <a:effectLst/>
                <a:uLnTx/>
                <a:uFillTx/>
                <a:latin typeface="Stanley"/>
                <a:ea typeface="+mn-ea"/>
                <a:cs typeface="+mn-cs"/>
              </a:rPr>
              <a:t>THANK YOU</a:t>
            </a:r>
          </a:p>
        </p:txBody>
      </p:sp>
      <p:pic>
        <p:nvPicPr>
          <p:cNvPr id="2" name="Picture 1" descr="D2L Logo">
            <a:extLst>
              <a:ext uri="{FF2B5EF4-FFF2-40B4-BE49-F238E27FC236}">
                <a16:creationId xmlns:a16="http://schemas.microsoft.com/office/drawing/2014/main" id="{FBCD8B45-AAAB-73C2-C6D4-5753BD3C22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362" y="682019"/>
            <a:ext cx="1451229" cy="584733"/>
          </a:xfrm>
          <a:prstGeom prst="rect">
            <a:avLst/>
          </a:prstGeom>
        </p:spPr>
      </p:pic>
    </p:spTree>
    <p:extLst>
      <p:ext uri="{BB962C8B-B14F-4D97-AF65-F5344CB8AC3E}">
        <p14:creationId xmlns:p14="http://schemas.microsoft.com/office/powerpoint/2010/main" val="747040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0887A7-0AE6-E360-DFB0-EB1638F1304C}"/>
            </a:ext>
          </a:extLst>
        </p:cNvPr>
        <p:cNvGrpSpPr/>
        <p:nvPr/>
      </p:nvGrpSpPr>
      <p:grpSpPr>
        <a:xfrm>
          <a:off x="0" y="0"/>
          <a:ext cx="0" cy="0"/>
          <a:chOff x="0" y="0"/>
          <a:chExt cx="0" cy="0"/>
        </a:xfrm>
      </p:grpSpPr>
      <p:sp>
        <p:nvSpPr>
          <p:cNvPr id="48" name="Round Same Side Corner Rectangle 47">
            <a:extLst>
              <a:ext uri="{FF2B5EF4-FFF2-40B4-BE49-F238E27FC236}">
                <a16:creationId xmlns:a16="http://schemas.microsoft.com/office/drawing/2014/main" id="{0803CA1D-19FB-F3E7-8560-5253EC734FC4}"/>
              </a:ext>
              <a:ext uri="{C183D7F6-B498-43B3-948B-1728B52AA6E4}">
                <adec:decorative xmlns:adec="http://schemas.microsoft.com/office/drawing/2017/decorative" val="1"/>
              </a:ext>
            </a:extLst>
          </p:cNvPr>
          <p:cNvSpPr>
            <a:spLocks/>
          </p:cNvSpPr>
          <p:nvPr/>
        </p:nvSpPr>
        <p:spPr>
          <a:xfrm>
            <a:off x="-4353" y="0"/>
            <a:ext cx="5590165" cy="6858000"/>
          </a:xfrm>
          <a:prstGeom prst="round2SameRect">
            <a:avLst>
              <a:gd name="adj1" fmla="val 0"/>
              <a:gd name="adj2" fmla="val 0"/>
            </a:avLst>
          </a:prstGeom>
          <a:gradFill>
            <a:gsLst>
              <a:gs pos="21000">
                <a:srgbClr val="1E8116"/>
              </a:gs>
              <a:gs pos="100000">
                <a:srgbClr val="0E5B09"/>
              </a:gs>
              <a:gs pos="41000">
                <a:srgbClr val="1B7A13"/>
              </a:gs>
              <a:gs pos="61000">
                <a:srgbClr val="156C0E"/>
              </a:gs>
              <a:gs pos="100000">
                <a:srgbClr val="0A4F06"/>
              </a:gs>
            </a:gsLst>
            <a:path path="circle">
              <a:fillToRect l="100000" t="100000"/>
            </a:path>
          </a:gradFill>
          <a:ln w="3175">
            <a:solidFill>
              <a:schemeClr val="bg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0E300B31-A27B-F027-7BE2-3622EA7CE68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362" y="682019"/>
            <a:ext cx="1451229" cy="584733"/>
          </a:xfrm>
          <a:prstGeom prst="rect">
            <a:avLst/>
          </a:prstGeom>
        </p:spPr>
      </p:pic>
      <p:sp>
        <p:nvSpPr>
          <p:cNvPr id="10" name="Title 9">
            <a:extLst>
              <a:ext uri="{FF2B5EF4-FFF2-40B4-BE49-F238E27FC236}">
                <a16:creationId xmlns:a16="http://schemas.microsoft.com/office/drawing/2014/main" id="{510CEAC4-7B45-EA61-CF38-1EA9E2AB7FA5}"/>
              </a:ext>
            </a:extLst>
          </p:cNvPr>
          <p:cNvSpPr txBox="1">
            <a:spLocks noGrp="1"/>
          </p:cNvSpPr>
          <p:nvPr>
            <p:ph type="title" idx="4294967295"/>
          </p:nvPr>
        </p:nvSpPr>
        <p:spPr>
          <a:xfrm>
            <a:off x="706385" y="4074324"/>
            <a:ext cx="4256231"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D2L Sans" pitchFamily="2" charset="77"/>
                <a:ea typeface="+mn-ea"/>
                <a:cs typeface="Times New Roman" panose="02020603050405020304" pitchFamily="18" charset="0"/>
              </a:rPr>
              <a:t>One Platform for All Your Needs</a:t>
            </a:r>
          </a:p>
        </p:txBody>
      </p:sp>
      <p:sp>
        <p:nvSpPr>
          <p:cNvPr id="46" name="Rounded Rectangle 45">
            <a:hlinkClick r:id="" action="ppaction://noaction"/>
            <a:extLst>
              <a:ext uri="{FF2B5EF4-FFF2-40B4-BE49-F238E27FC236}">
                <a16:creationId xmlns:a16="http://schemas.microsoft.com/office/drawing/2014/main" id="{4024FD61-31F4-69E9-2204-4590FB085A82}"/>
              </a:ext>
              <a:ext uri="{C183D7F6-B498-43B3-948B-1728B52AA6E4}">
                <adec:decorative xmlns:adec="http://schemas.microsoft.com/office/drawing/2017/decorative" val="1"/>
              </a:ext>
            </a:extLst>
          </p:cNvPr>
          <p:cNvSpPr/>
          <p:nvPr/>
        </p:nvSpPr>
        <p:spPr>
          <a:xfrm>
            <a:off x="6089516" y="4596495"/>
            <a:ext cx="2552400" cy="1620000"/>
          </a:xfrm>
          <a:prstGeom prst="roundRect">
            <a:avLst/>
          </a:prstGeom>
          <a:gradFill>
            <a:gsLst>
              <a:gs pos="54021">
                <a:srgbClr val="025B87"/>
              </a:gs>
              <a:gs pos="15000">
                <a:srgbClr val="006E9E"/>
              </a:gs>
              <a:gs pos="34000">
                <a:srgbClr val="006997"/>
              </a:gs>
              <a:gs pos="93000">
                <a:srgbClr val="03527B"/>
              </a:gs>
            </a:gsLst>
            <a:path path="circle">
              <a:fillToRect l="100000" t="100000"/>
            </a:path>
          </a:gradFill>
          <a:ln w="3175">
            <a:solidFill>
              <a:schemeClr val="bg2">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01BEA010-C38E-8DF7-5D38-D19200B25F47}"/>
              </a:ext>
              <a:ext uri="{C183D7F6-B498-43B3-948B-1728B52AA6E4}">
                <adec:decorative xmlns:adec="http://schemas.microsoft.com/office/drawing/2017/decorative" val="1"/>
              </a:ext>
            </a:extLst>
          </p:cNvPr>
          <p:cNvSpPr txBox="1"/>
          <p:nvPr/>
        </p:nvSpPr>
        <p:spPr>
          <a:xfrm>
            <a:off x="6198894" y="5500321"/>
            <a:ext cx="2342287"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FFFFFF"/>
                </a:solidFill>
                <a:effectLst/>
                <a:uLnTx/>
                <a:uFillTx/>
                <a:latin typeface="D2L Sans Medium" pitchFamily="2" charset="77"/>
                <a:ea typeface="+mn-ea"/>
                <a:cs typeface="+mn-cs"/>
                <a:hlinkClick r:id="" action="ppaction://noaction">
                  <a:extLst>
                    <a:ext uri="{A12FA001-AC4F-418D-AE19-62706E023703}">
                      <ahyp:hlinkClr xmlns:ahyp="http://schemas.microsoft.com/office/drawing/2018/hyperlinkcolor" val="tx"/>
                    </a:ext>
                  </a:extLst>
                </a:hlinkClick>
              </a:rPr>
              <a:t>D2L Link</a:t>
            </a:r>
            <a:endParaRPr kumimoji="0" lang="en-CA" sz="2400" b="1" i="0" u="none" strike="noStrike" kern="1200" cap="none" spc="0" normalizeH="0" baseline="0" noProof="0">
              <a:ln>
                <a:noFill/>
              </a:ln>
              <a:solidFill>
                <a:srgbClr val="FFFFFF"/>
              </a:solidFill>
              <a:effectLst/>
              <a:uLnTx/>
              <a:uFillTx/>
              <a:latin typeface="D2L Sans Medium" pitchFamily="2" charset="77"/>
              <a:ea typeface="+mn-ea"/>
              <a:cs typeface="+mn-cs"/>
            </a:endParaRPr>
          </a:p>
        </p:txBody>
      </p:sp>
      <p:pic>
        <p:nvPicPr>
          <p:cNvPr id="38" name="Graphic 37">
            <a:extLst>
              <a:ext uri="{FF2B5EF4-FFF2-40B4-BE49-F238E27FC236}">
                <a16:creationId xmlns:a16="http://schemas.microsoft.com/office/drawing/2014/main" id="{21F60991-F99C-6E9C-559B-C91127FCFC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1996" y="4722094"/>
            <a:ext cx="609600" cy="609600"/>
          </a:xfrm>
          <a:prstGeom prst="rect">
            <a:avLst/>
          </a:prstGeom>
        </p:spPr>
      </p:pic>
      <p:sp>
        <p:nvSpPr>
          <p:cNvPr id="44" name="Process 113">
            <a:hlinkClick r:id="" action="ppaction://noaction"/>
            <a:extLst>
              <a:ext uri="{FF2B5EF4-FFF2-40B4-BE49-F238E27FC236}">
                <a16:creationId xmlns:a16="http://schemas.microsoft.com/office/drawing/2014/main" id="{790CDDE4-53C4-07F3-899C-0238BD0E41F3}"/>
              </a:ext>
              <a:ext uri="{C183D7F6-B498-43B3-948B-1728B52AA6E4}">
                <adec:decorative xmlns:adec="http://schemas.microsoft.com/office/drawing/2017/decorative" val="1"/>
              </a:ext>
            </a:extLst>
          </p:cNvPr>
          <p:cNvSpPr>
            <a:spLocks/>
          </p:cNvSpPr>
          <p:nvPr/>
        </p:nvSpPr>
        <p:spPr>
          <a:xfrm>
            <a:off x="9156423" y="2506787"/>
            <a:ext cx="2548079" cy="1619779"/>
          </a:xfrm>
          <a:prstGeom prst="roundRect">
            <a:avLst/>
          </a:prstGeom>
          <a:gradFill flip="none" rotWithShape="1">
            <a:gsLst>
              <a:gs pos="72000">
                <a:srgbClr val="8F3203"/>
              </a:gs>
              <a:gs pos="3000">
                <a:srgbClr val="B34800"/>
              </a:gs>
              <a:gs pos="100000">
                <a:srgbClr val="7E2804"/>
              </a:gs>
            </a:gsLst>
            <a:path path="circle">
              <a:fillToRect l="100000" t="100000"/>
            </a:path>
            <a:tileRect r="-100000" b="-100000"/>
          </a:gradFill>
          <a:ln w="3175">
            <a:solidFill>
              <a:schemeClr val="bg2">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8BE3FB4F-F2CD-526C-481F-3CD50B792E7D}"/>
              </a:ext>
              <a:ext uri="{C183D7F6-B498-43B3-948B-1728B52AA6E4}">
                <adec:decorative xmlns:adec="http://schemas.microsoft.com/office/drawing/2017/decorative" val="1"/>
              </a:ext>
            </a:extLst>
          </p:cNvPr>
          <p:cNvSpPr txBox="1"/>
          <p:nvPr/>
        </p:nvSpPr>
        <p:spPr>
          <a:xfrm>
            <a:off x="9259320" y="3395949"/>
            <a:ext cx="2342287"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FFFFFF"/>
                </a:solidFill>
                <a:effectLst/>
                <a:uLnTx/>
                <a:uFillTx/>
                <a:latin typeface="D2L Sans Medium" pitchFamily="2" charset="77"/>
                <a:ea typeface="+mn-ea"/>
                <a:cs typeface="+mn-cs"/>
                <a:hlinkClick r:id="" action="ppaction://noaction">
                  <a:extLst>
                    <a:ext uri="{A12FA001-AC4F-418D-AE19-62706E023703}">
                      <ahyp:hlinkClr xmlns:ahyp="http://schemas.microsoft.com/office/drawing/2018/hyperlinkcolor" val="tx"/>
                    </a:ext>
                  </a:extLst>
                </a:hlinkClick>
              </a:rPr>
              <a:t>D2L Lumi</a:t>
            </a:r>
            <a:endParaRPr kumimoji="0" lang="en-CA" sz="2400" b="1" i="0" u="none" strike="noStrike" kern="1200" cap="none" spc="0" normalizeH="0" baseline="0" noProof="0">
              <a:ln>
                <a:noFill/>
              </a:ln>
              <a:solidFill>
                <a:srgbClr val="FFFFFF"/>
              </a:solidFill>
              <a:effectLst/>
              <a:uLnTx/>
              <a:uFillTx/>
              <a:latin typeface="D2L Sans Medium" pitchFamily="2" charset="77"/>
              <a:ea typeface="+mn-ea"/>
              <a:cs typeface="+mn-cs"/>
            </a:endParaRPr>
          </a:p>
        </p:txBody>
      </p:sp>
      <p:pic>
        <p:nvPicPr>
          <p:cNvPr id="39" name="Graphic 38">
            <a:extLst>
              <a:ext uri="{FF2B5EF4-FFF2-40B4-BE49-F238E27FC236}">
                <a16:creationId xmlns:a16="http://schemas.microsoft.com/office/drawing/2014/main" id="{7C1F0F07-2DFC-F1BF-AF28-E4596488105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11740" y="2594441"/>
            <a:ext cx="609600" cy="609600"/>
          </a:xfrm>
          <a:prstGeom prst="rect">
            <a:avLst/>
          </a:prstGeom>
        </p:spPr>
      </p:pic>
      <p:sp>
        <p:nvSpPr>
          <p:cNvPr id="13" name="Process 113">
            <a:hlinkClick r:id="rId8" action="ppaction://hlinksldjump"/>
            <a:extLst>
              <a:ext uri="{FF2B5EF4-FFF2-40B4-BE49-F238E27FC236}">
                <a16:creationId xmlns:a16="http://schemas.microsoft.com/office/drawing/2014/main" id="{39A24C3F-BDA9-277A-1804-FD130E101A94}"/>
              </a:ext>
              <a:ext uri="{C183D7F6-B498-43B3-948B-1728B52AA6E4}">
                <adec:decorative xmlns:adec="http://schemas.microsoft.com/office/drawing/2017/decorative" val="1"/>
              </a:ext>
            </a:extLst>
          </p:cNvPr>
          <p:cNvSpPr>
            <a:spLocks/>
          </p:cNvSpPr>
          <p:nvPr/>
        </p:nvSpPr>
        <p:spPr>
          <a:xfrm>
            <a:off x="6089516" y="416858"/>
            <a:ext cx="2548079" cy="1619779"/>
          </a:xfrm>
          <a:prstGeom prst="roundRect">
            <a:avLst/>
          </a:prstGeom>
          <a:gradFill flip="none" rotWithShape="1">
            <a:gsLst>
              <a:gs pos="72000">
                <a:srgbClr val="8F3203"/>
              </a:gs>
              <a:gs pos="3000">
                <a:srgbClr val="B34800"/>
              </a:gs>
              <a:gs pos="100000">
                <a:srgbClr val="7E2804"/>
              </a:gs>
            </a:gsLst>
            <a:path path="circle">
              <a:fillToRect l="100000" t="100000"/>
            </a:path>
            <a:tileRect r="-100000" b="-100000"/>
          </a:gradFill>
          <a:ln w="3175">
            <a:solidFill>
              <a:schemeClr val="bg2">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F7B2BC1F-4E52-D7AC-B611-A1899AE0FB5D}"/>
              </a:ext>
            </a:extLst>
          </p:cNvPr>
          <p:cNvSpPr txBox="1"/>
          <p:nvPr/>
        </p:nvSpPr>
        <p:spPr>
          <a:xfrm>
            <a:off x="6201055" y="1226858"/>
            <a:ext cx="2342287"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200" b="1" i="0" u="none" strike="noStrike" kern="1200" cap="none" spc="0" normalizeH="0" baseline="0" noProof="0">
                <a:ln>
                  <a:noFill/>
                </a:ln>
                <a:solidFill>
                  <a:srgbClr val="FFFFFF"/>
                </a:solidFill>
                <a:effectLst/>
                <a:uLnTx/>
                <a:uFillTx/>
                <a:latin typeface="D2L Sans Medium" pitchFamily="2" charset="77"/>
                <a:ea typeface="+mn-ea"/>
                <a:cs typeface="+mn-cs"/>
                <a:hlinkClick r:id="rId8" action="ppaction://hlinksldjump">
                  <a:extLst>
                    <a:ext uri="{A12FA001-AC4F-418D-AE19-62706E023703}">
                      <ahyp:hlinkClr xmlns:ahyp="http://schemas.microsoft.com/office/drawing/2018/hyperlinkcolor" val="tx"/>
                    </a:ext>
                  </a:extLst>
                </a:hlinkClick>
              </a:rPr>
              <a:t>D2L Brightspace</a:t>
            </a:r>
            <a:endParaRPr kumimoji="0" lang="en-CA" sz="2200" b="1" i="0" u="none" strike="noStrike" kern="1200" cap="none" spc="0" normalizeH="0" baseline="0" noProof="0">
              <a:ln>
                <a:noFill/>
              </a:ln>
              <a:solidFill>
                <a:srgbClr val="FFFFFF"/>
              </a:solidFill>
              <a:effectLst/>
              <a:uLnTx/>
              <a:uFillTx/>
              <a:latin typeface="D2L Sans Medium" pitchFamily="2" charset="77"/>
              <a:ea typeface="+mn-ea"/>
              <a:cs typeface="+mn-cs"/>
            </a:endParaRPr>
          </a:p>
        </p:txBody>
      </p:sp>
      <p:pic>
        <p:nvPicPr>
          <p:cNvPr id="42" name="Graphic 41">
            <a:extLst>
              <a:ext uri="{FF2B5EF4-FFF2-40B4-BE49-F238E27FC236}">
                <a16:creationId xmlns:a16="http://schemas.microsoft.com/office/drawing/2014/main" id="{BDFF7E71-8735-6AD7-41C6-A00A9D02793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1996" y="577752"/>
            <a:ext cx="609600" cy="609600"/>
          </a:xfrm>
          <a:prstGeom prst="rect">
            <a:avLst/>
          </a:prstGeom>
        </p:spPr>
      </p:pic>
      <p:sp>
        <p:nvSpPr>
          <p:cNvPr id="45" name="Rounded Rectangle 44">
            <a:hlinkClick r:id="" action="ppaction://noaction"/>
            <a:extLst>
              <a:ext uri="{FF2B5EF4-FFF2-40B4-BE49-F238E27FC236}">
                <a16:creationId xmlns:a16="http://schemas.microsoft.com/office/drawing/2014/main" id="{452CC34A-25E4-F188-6BD4-DEB24C1EB290}"/>
              </a:ext>
              <a:ext uri="{C183D7F6-B498-43B3-948B-1728B52AA6E4}">
                <adec:decorative xmlns:adec="http://schemas.microsoft.com/office/drawing/2017/decorative" val="1"/>
              </a:ext>
            </a:extLst>
          </p:cNvPr>
          <p:cNvSpPr>
            <a:spLocks/>
          </p:cNvSpPr>
          <p:nvPr/>
        </p:nvSpPr>
        <p:spPr>
          <a:xfrm>
            <a:off x="9152102" y="4596495"/>
            <a:ext cx="2552400" cy="1620000"/>
          </a:xfrm>
          <a:prstGeom prst="roundRect">
            <a:avLst/>
          </a:prstGeom>
          <a:gradFill>
            <a:gsLst>
              <a:gs pos="21000">
                <a:srgbClr val="1E8116"/>
              </a:gs>
              <a:gs pos="100000">
                <a:srgbClr val="0E5B09"/>
              </a:gs>
              <a:gs pos="41000">
                <a:srgbClr val="1B7A13"/>
              </a:gs>
              <a:gs pos="61000">
                <a:srgbClr val="156C0E"/>
              </a:gs>
              <a:gs pos="100000">
                <a:srgbClr val="0A4F06"/>
              </a:gs>
            </a:gsLst>
            <a:path path="circle">
              <a:fillToRect l="100000" t="100000"/>
            </a:path>
          </a:gradFill>
          <a:ln w="3175">
            <a:solidFill>
              <a:schemeClr val="bg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ounded Rectangle 14">
            <a:hlinkClick r:id="" action="ppaction://noaction"/>
            <a:extLst>
              <a:ext uri="{FF2B5EF4-FFF2-40B4-BE49-F238E27FC236}">
                <a16:creationId xmlns:a16="http://schemas.microsoft.com/office/drawing/2014/main" id="{F92133D0-A308-7672-8322-CDC415F17FBC}"/>
              </a:ext>
              <a:ext uri="{C183D7F6-B498-43B3-948B-1728B52AA6E4}">
                <adec:decorative xmlns:adec="http://schemas.microsoft.com/office/drawing/2017/decorative" val="1"/>
              </a:ext>
            </a:extLst>
          </p:cNvPr>
          <p:cNvSpPr/>
          <p:nvPr/>
        </p:nvSpPr>
        <p:spPr>
          <a:xfrm>
            <a:off x="9152102" y="416858"/>
            <a:ext cx="2552400" cy="1620000"/>
          </a:xfrm>
          <a:prstGeom prst="roundRect">
            <a:avLst/>
          </a:prstGeom>
          <a:gradFill>
            <a:gsLst>
              <a:gs pos="54021">
                <a:srgbClr val="025B87"/>
              </a:gs>
              <a:gs pos="15000">
                <a:srgbClr val="006E9E"/>
              </a:gs>
              <a:gs pos="34000">
                <a:srgbClr val="006997"/>
              </a:gs>
              <a:gs pos="93000">
                <a:srgbClr val="03527B"/>
              </a:gs>
            </a:gsLst>
            <a:path path="circle">
              <a:fillToRect l="100000" t="100000"/>
            </a:path>
          </a:gradFill>
          <a:ln w="3175">
            <a:solidFill>
              <a:schemeClr val="bg2">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4E5E3B3D-787E-FDBD-5964-A36201705B12}"/>
              </a:ext>
              <a:ext uri="{C183D7F6-B498-43B3-948B-1728B52AA6E4}">
                <adec:decorative xmlns:adec="http://schemas.microsoft.com/office/drawing/2017/decorative" val="1"/>
              </a:ext>
            </a:extLst>
          </p:cNvPr>
          <p:cNvSpPr txBox="1"/>
          <p:nvPr/>
        </p:nvSpPr>
        <p:spPr>
          <a:xfrm>
            <a:off x="9257159" y="1380746"/>
            <a:ext cx="2342287"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FFFFFF"/>
                </a:solidFill>
                <a:effectLst/>
                <a:uLnTx/>
                <a:uFillTx/>
                <a:latin typeface="D2L Sans Medium" pitchFamily="2" charset="77"/>
                <a:ea typeface="+mn-ea"/>
                <a:cs typeface="+mn-cs"/>
                <a:hlinkClick r:id="" action="ppaction://noaction">
                  <a:extLst>
                    <a:ext uri="{A12FA001-AC4F-418D-AE19-62706E023703}">
                      <ahyp:hlinkClr xmlns:ahyp="http://schemas.microsoft.com/office/drawing/2018/hyperlinkcolor" val="tx"/>
                    </a:ext>
                  </a:extLst>
                </a:hlinkClick>
              </a:rPr>
              <a:t>D2L Creator+</a:t>
            </a:r>
            <a:endParaRPr kumimoji="0" lang="en-CA" sz="2400" b="1" i="0" u="none" strike="noStrike" kern="1200" cap="none" spc="0" normalizeH="0" baseline="0" noProof="0">
              <a:ln>
                <a:noFill/>
              </a:ln>
              <a:solidFill>
                <a:srgbClr val="FFFFFF"/>
              </a:solidFill>
              <a:effectLst/>
              <a:uLnTx/>
              <a:uFillTx/>
              <a:latin typeface="D2L Sans Medium" pitchFamily="2" charset="77"/>
              <a:ea typeface="+mn-ea"/>
              <a:cs typeface="+mn-cs"/>
            </a:endParaRPr>
          </a:p>
        </p:txBody>
      </p:sp>
      <p:grpSp>
        <p:nvGrpSpPr>
          <p:cNvPr id="3" name="Group 2">
            <a:extLst>
              <a:ext uri="{FF2B5EF4-FFF2-40B4-BE49-F238E27FC236}">
                <a16:creationId xmlns:a16="http://schemas.microsoft.com/office/drawing/2014/main" id="{65CF4CDB-0348-079E-E303-862B69E1C682}"/>
              </a:ext>
              <a:ext uri="{C183D7F6-B498-43B3-948B-1728B52AA6E4}">
                <adec:decorative xmlns:adec="http://schemas.microsoft.com/office/drawing/2017/decorative" val="1"/>
              </a:ext>
            </a:extLst>
          </p:cNvPr>
          <p:cNvGrpSpPr/>
          <p:nvPr/>
        </p:nvGrpSpPr>
        <p:grpSpPr>
          <a:xfrm>
            <a:off x="10149840" y="577752"/>
            <a:ext cx="533400" cy="476250"/>
            <a:chOff x="4028494" y="575754"/>
            <a:chExt cx="533400" cy="476250"/>
          </a:xfrm>
        </p:grpSpPr>
        <p:sp>
          <p:nvSpPr>
            <p:cNvPr id="4" name="Freeform 3">
              <a:extLst>
                <a:ext uri="{FF2B5EF4-FFF2-40B4-BE49-F238E27FC236}">
                  <a16:creationId xmlns:a16="http://schemas.microsoft.com/office/drawing/2014/main" id="{5D00A4AA-FB31-302F-829D-E6CAB45DD5C8}"/>
                </a:ext>
              </a:extLst>
            </p:cNvPr>
            <p:cNvSpPr/>
            <p:nvPr/>
          </p:nvSpPr>
          <p:spPr>
            <a:xfrm>
              <a:off x="4238044" y="823404"/>
              <a:ext cx="132968" cy="123825"/>
            </a:xfrm>
            <a:custGeom>
              <a:avLst/>
              <a:gdLst>
                <a:gd name="connsiteX0" fmla="*/ 0 w 132968"/>
                <a:gd name="connsiteY0" fmla="*/ 123825 h 123825"/>
                <a:gd name="connsiteX1" fmla="*/ 0 w 132968"/>
                <a:gd name="connsiteY1" fmla="*/ 0 h 123825"/>
                <a:gd name="connsiteX2" fmla="*/ 132969 w 132968"/>
                <a:gd name="connsiteY2" fmla="*/ 61913 h 123825"/>
                <a:gd name="connsiteX3" fmla="*/ 0 w 132968"/>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132968" h="123825">
                  <a:moveTo>
                    <a:pt x="0" y="123825"/>
                  </a:moveTo>
                  <a:lnTo>
                    <a:pt x="0" y="0"/>
                  </a:lnTo>
                  <a:lnTo>
                    <a:pt x="132969" y="61913"/>
                  </a:lnTo>
                  <a:lnTo>
                    <a:pt x="0" y="12382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Freeform 4">
              <a:extLst>
                <a:ext uri="{FF2B5EF4-FFF2-40B4-BE49-F238E27FC236}">
                  <a16:creationId xmlns:a16="http://schemas.microsoft.com/office/drawing/2014/main" id="{969AB893-17A5-28B8-6AB3-5292401A9852}"/>
                </a:ext>
              </a:extLst>
            </p:cNvPr>
            <p:cNvSpPr/>
            <p:nvPr/>
          </p:nvSpPr>
          <p:spPr>
            <a:xfrm>
              <a:off x="4028494" y="728154"/>
              <a:ext cx="533400" cy="323850"/>
            </a:xfrm>
            <a:custGeom>
              <a:avLst/>
              <a:gdLst>
                <a:gd name="connsiteX0" fmla="*/ 0 w 533400"/>
                <a:gd name="connsiteY0" fmla="*/ 0 h 323850"/>
                <a:gd name="connsiteX1" fmla="*/ 533400 w 533400"/>
                <a:gd name="connsiteY1" fmla="*/ 0 h 323850"/>
                <a:gd name="connsiteX2" fmla="*/ 533400 w 533400"/>
                <a:gd name="connsiteY2" fmla="*/ 323850 h 323850"/>
                <a:gd name="connsiteX3" fmla="*/ 0 w 533400"/>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533400" h="323850">
                  <a:moveTo>
                    <a:pt x="0" y="0"/>
                  </a:moveTo>
                  <a:lnTo>
                    <a:pt x="533400" y="0"/>
                  </a:lnTo>
                  <a:lnTo>
                    <a:pt x="533400" y="323850"/>
                  </a:lnTo>
                  <a:lnTo>
                    <a:pt x="0" y="323850"/>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6">
              <a:extLst>
                <a:ext uri="{FF2B5EF4-FFF2-40B4-BE49-F238E27FC236}">
                  <a16:creationId xmlns:a16="http://schemas.microsoft.com/office/drawing/2014/main" id="{33CD0C3A-806A-8AE1-56C0-9E38B178EA4D}"/>
                </a:ext>
              </a:extLst>
            </p:cNvPr>
            <p:cNvSpPr/>
            <p:nvPr/>
          </p:nvSpPr>
          <p:spPr>
            <a:xfrm>
              <a:off x="4028494" y="575754"/>
              <a:ext cx="533400" cy="152400"/>
            </a:xfrm>
            <a:custGeom>
              <a:avLst/>
              <a:gdLst>
                <a:gd name="connsiteX0" fmla="*/ 0 w 533400"/>
                <a:gd name="connsiteY0" fmla="*/ 0 h 152400"/>
                <a:gd name="connsiteX1" fmla="*/ 533400 w 533400"/>
                <a:gd name="connsiteY1" fmla="*/ 0 h 152400"/>
                <a:gd name="connsiteX2" fmla="*/ 533400 w 533400"/>
                <a:gd name="connsiteY2" fmla="*/ 152400 h 152400"/>
                <a:gd name="connsiteX3" fmla="*/ 0 w 533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533400" h="152400">
                  <a:moveTo>
                    <a:pt x="0" y="0"/>
                  </a:moveTo>
                  <a:lnTo>
                    <a:pt x="533400" y="0"/>
                  </a:lnTo>
                  <a:lnTo>
                    <a:pt x="533400" y="152400"/>
                  </a:lnTo>
                  <a:lnTo>
                    <a:pt x="0" y="152400"/>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reeform 7">
              <a:extLst>
                <a:ext uri="{FF2B5EF4-FFF2-40B4-BE49-F238E27FC236}">
                  <a16:creationId xmlns:a16="http://schemas.microsoft.com/office/drawing/2014/main" id="{CF410CDE-A846-7179-6CB5-0D72AA429BA8}"/>
                </a:ext>
              </a:extLst>
            </p:cNvPr>
            <p:cNvSpPr/>
            <p:nvPr/>
          </p:nvSpPr>
          <p:spPr>
            <a:xfrm>
              <a:off x="4077643" y="631380"/>
              <a:ext cx="42100" cy="42100"/>
            </a:xfrm>
            <a:custGeom>
              <a:avLst/>
              <a:gdLst>
                <a:gd name="connsiteX0" fmla="*/ 42101 w 42100"/>
                <a:gd name="connsiteY0" fmla="*/ 21050 h 42100"/>
                <a:gd name="connsiteX1" fmla="*/ 21050 w 42100"/>
                <a:gd name="connsiteY1" fmla="*/ 42101 h 42100"/>
                <a:gd name="connsiteX2" fmla="*/ 0 w 42100"/>
                <a:gd name="connsiteY2" fmla="*/ 21050 h 42100"/>
                <a:gd name="connsiteX3" fmla="*/ 21050 w 42100"/>
                <a:gd name="connsiteY3" fmla="*/ 0 h 42100"/>
                <a:gd name="connsiteX4" fmla="*/ 42101 w 42100"/>
                <a:gd name="connsiteY4" fmla="*/ 2105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100">
                  <a:moveTo>
                    <a:pt x="42101" y="21050"/>
                  </a:moveTo>
                  <a:cubicBezTo>
                    <a:pt x="42101" y="32676"/>
                    <a:pt x="32676" y="42101"/>
                    <a:pt x="21050" y="42101"/>
                  </a:cubicBezTo>
                  <a:cubicBezTo>
                    <a:pt x="9425" y="42101"/>
                    <a:pt x="0" y="32676"/>
                    <a:pt x="0" y="21050"/>
                  </a:cubicBezTo>
                  <a:cubicBezTo>
                    <a:pt x="0" y="9425"/>
                    <a:pt x="9425" y="0"/>
                    <a:pt x="21050" y="0"/>
                  </a:cubicBezTo>
                  <a:cubicBezTo>
                    <a:pt x="32676" y="0"/>
                    <a:pt x="42101" y="9425"/>
                    <a:pt x="42101" y="21050"/>
                  </a:cubicBezTo>
                  <a:close/>
                </a:path>
              </a:pathLst>
            </a:custGeom>
            <a:solidFill>
              <a:schemeClr val="tx2"/>
            </a:solid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10">
              <a:extLst>
                <a:ext uri="{FF2B5EF4-FFF2-40B4-BE49-F238E27FC236}">
                  <a16:creationId xmlns:a16="http://schemas.microsoft.com/office/drawing/2014/main" id="{D819CA98-7734-E086-52E7-E470B1A00059}"/>
                </a:ext>
              </a:extLst>
            </p:cNvPr>
            <p:cNvSpPr/>
            <p:nvPr/>
          </p:nvSpPr>
          <p:spPr>
            <a:xfrm>
              <a:off x="4147842" y="631380"/>
              <a:ext cx="42100" cy="42100"/>
            </a:xfrm>
            <a:custGeom>
              <a:avLst/>
              <a:gdLst>
                <a:gd name="connsiteX0" fmla="*/ 42101 w 42100"/>
                <a:gd name="connsiteY0" fmla="*/ 21050 h 42100"/>
                <a:gd name="connsiteX1" fmla="*/ 21050 w 42100"/>
                <a:gd name="connsiteY1" fmla="*/ 42101 h 42100"/>
                <a:gd name="connsiteX2" fmla="*/ 0 w 42100"/>
                <a:gd name="connsiteY2" fmla="*/ 21050 h 42100"/>
                <a:gd name="connsiteX3" fmla="*/ 21050 w 42100"/>
                <a:gd name="connsiteY3" fmla="*/ 0 h 42100"/>
                <a:gd name="connsiteX4" fmla="*/ 42101 w 42100"/>
                <a:gd name="connsiteY4" fmla="*/ 2105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100">
                  <a:moveTo>
                    <a:pt x="42101" y="21050"/>
                  </a:moveTo>
                  <a:cubicBezTo>
                    <a:pt x="42101" y="32676"/>
                    <a:pt x="32676" y="42101"/>
                    <a:pt x="21050" y="42101"/>
                  </a:cubicBezTo>
                  <a:cubicBezTo>
                    <a:pt x="9425" y="42101"/>
                    <a:pt x="0" y="32676"/>
                    <a:pt x="0" y="21050"/>
                  </a:cubicBezTo>
                  <a:cubicBezTo>
                    <a:pt x="0" y="9425"/>
                    <a:pt x="9425" y="0"/>
                    <a:pt x="21050" y="0"/>
                  </a:cubicBezTo>
                  <a:cubicBezTo>
                    <a:pt x="32676" y="0"/>
                    <a:pt x="42101" y="9425"/>
                    <a:pt x="42101" y="21050"/>
                  </a:cubicBezTo>
                  <a:close/>
                </a:path>
              </a:pathLst>
            </a:custGeom>
            <a:solidFill>
              <a:schemeClr val="tx2"/>
            </a:solid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11">
              <a:extLst>
                <a:ext uri="{FF2B5EF4-FFF2-40B4-BE49-F238E27FC236}">
                  <a16:creationId xmlns:a16="http://schemas.microsoft.com/office/drawing/2014/main" id="{8154578E-06FB-4E08-5C5D-8322297FAC86}"/>
                </a:ext>
              </a:extLst>
            </p:cNvPr>
            <p:cNvSpPr/>
            <p:nvPr/>
          </p:nvSpPr>
          <p:spPr>
            <a:xfrm>
              <a:off x="4218041" y="631380"/>
              <a:ext cx="42100" cy="42100"/>
            </a:xfrm>
            <a:custGeom>
              <a:avLst/>
              <a:gdLst>
                <a:gd name="connsiteX0" fmla="*/ 42100 w 42100"/>
                <a:gd name="connsiteY0" fmla="*/ 21050 h 42100"/>
                <a:gd name="connsiteX1" fmla="*/ 21050 w 42100"/>
                <a:gd name="connsiteY1" fmla="*/ 42101 h 42100"/>
                <a:gd name="connsiteX2" fmla="*/ 0 w 42100"/>
                <a:gd name="connsiteY2" fmla="*/ 21050 h 42100"/>
                <a:gd name="connsiteX3" fmla="*/ 21050 w 42100"/>
                <a:gd name="connsiteY3" fmla="*/ 0 h 42100"/>
                <a:gd name="connsiteX4" fmla="*/ 42100 w 42100"/>
                <a:gd name="connsiteY4" fmla="*/ 2105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100">
                  <a:moveTo>
                    <a:pt x="42100" y="21050"/>
                  </a:moveTo>
                  <a:cubicBezTo>
                    <a:pt x="42100" y="32676"/>
                    <a:pt x="32676" y="42101"/>
                    <a:pt x="21050" y="42101"/>
                  </a:cubicBezTo>
                  <a:cubicBezTo>
                    <a:pt x="9425" y="42101"/>
                    <a:pt x="0" y="32676"/>
                    <a:pt x="0" y="21050"/>
                  </a:cubicBezTo>
                  <a:cubicBezTo>
                    <a:pt x="0" y="9425"/>
                    <a:pt x="9425" y="0"/>
                    <a:pt x="21050" y="0"/>
                  </a:cubicBezTo>
                  <a:cubicBezTo>
                    <a:pt x="32676" y="0"/>
                    <a:pt x="42100" y="9425"/>
                    <a:pt x="42100" y="21050"/>
                  </a:cubicBezTo>
                  <a:close/>
                </a:path>
              </a:pathLst>
            </a:custGeom>
            <a:solidFill>
              <a:schemeClr val="tx2"/>
            </a:solid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0" name="Rounded Rectangle 19">
            <a:hlinkClick r:id="" action="ppaction://noaction"/>
            <a:extLst>
              <a:ext uri="{FF2B5EF4-FFF2-40B4-BE49-F238E27FC236}">
                <a16:creationId xmlns:a16="http://schemas.microsoft.com/office/drawing/2014/main" id="{1A0CB2A4-7E4E-5978-E99E-788C636FC673}"/>
              </a:ext>
              <a:ext uri="{C183D7F6-B498-43B3-948B-1728B52AA6E4}">
                <adec:decorative xmlns:adec="http://schemas.microsoft.com/office/drawing/2017/decorative" val="1"/>
              </a:ext>
            </a:extLst>
          </p:cNvPr>
          <p:cNvSpPr>
            <a:spLocks/>
          </p:cNvSpPr>
          <p:nvPr/>
        </p:nvSpPr>
        <p:spPr>
          <a:xfrm>
            <a:off x="6089516" y="2506566"/>
            <a:ext cx="2552400" cy="1620000"/>
          </a:xfrm>
          <a:prstGeom prst="roundRect">
            <a:avLst/>
          </a:prstGeom>
          <a:gradFill>
            <a:gsLst>
              <a:gs pos="21000">
                <a:srgbClr val="1E8116"/>
              </a:gs>
              <a:gs pos="100000">
                <a:srgbClr val="0E5B09"/>
              </a:gs>
              <a:gs pos="41000">
                <a:srgbClr val="1B7A13"/>
              </a:gs>
              <a:gs pos="61000">
                <a:srgbClr val="156C0E"/>
              </a:gs>
              <a:gs pos="100000">
                <a:srgbClr val="0A4F06"/>
              </a:gs>
            </a:gsLst>
            <a:path path="circle">
              <a:fillToRect l="100000" t="100000"/>
            </a:path>
          </a:gradFill>
          <a:ln w="3175">
            <a:solidFill>
              <a:schemeClr val="bg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E5BF3E96-BE1F-6F67-9319-85E39E4FCFE5}"/>
              </a:ext>
              <a:ext uri="{C183D7F6-B498-43B3-948B-1728B52AA6E4}">
                <adec:decorative xmlns:adec="http://schemas.microsoft.com/office/drawing/2017/decorative" val="1"/>
              </a:ext>
            </a:extLst>
          </p:cNvPr>
          <p:cNvSpPr txBox="1"/>
          <p:nvPr/>
        </p:nvSpPr>
        <p:spPr>
          <a:xfrm>
            <a:off x="6201055" y="3242061"/>
            <a:ext cx="2342287"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200" b="1" i="0" u="none" strike="noStrike" kern="1200" cap="none" spc="0" normalizeH="0" baseline="0" noProof="0">
                <a:ln>
                  <a:noFill/>
                </a:ln>
                <a:solidFill>
                  <a:srgbClr val="FFFFFF"/>
                </a:solidFill>
                <a:effectLst/>
                <a:uLnTx/>
                <a:uFillTx/>
                <a:latin typeface="D2L Sans Medium" pitchFamily="2" charset="77"/>
                <a:ea typeface="+mn-ea"/>
                <a:cs typeface="+mn-cs"/>
                <a:hlinkClick r:id="" action="ppaction://noaction">
                  <a:extLst>
                    <a:ext uri="{A12FA001-AC4F-418D-AE19-62706E023703}">
                      <ahyp:hlinkClr xmlns:ahyp="http://schemas.microsoft.com/office/drawing/2018/hyperlinkcolor" val="tx"/>
                    </a:ext>
                  </a:extLst>
                </a:hlinkClick>
              </a:rPr>
              <a:t>D2L Performance+</a:t>
            </a:r>
            <a:endParaRPr kumimoji="0" lang="en-CA" sz="2200" b="1" i="0" u="none" strike="noStrike" kern="1200" cap="none" spc="0" normalizeH="0" baseline="0" noProof="0">
              <a:ln>
                <a:noFill/>
              </a:ln>
              <a:solidFill>
                <a:srgbClr val="FFFFFF"/>
              </a:solidFill>
              <a:effectLst/>
              <a:uLnTx/>
              <a:uFillTx/>
              <a:latin typeface="D2L Sans Medium" pitchFamily="2" charset="77"/>
              <a:ea typeface="+mn-ea"/>
              <a:cs typeface="+mn-cs"/>
            </a:endParaRPr>
          </a:p>
        </p:txBody>
      </p:sp>
      <p:grpSp>
        <p:nvGrpSpPr>
          <p:cNvPr id="16" name="Group 15">
            <a:extLst>
              <a:ext uri="{FF2B5EF4-FFF2-40B4-BE49-F238E27FC236}">
                <a16:creationId xmlns:a16="http://schemas.microsoft.com/office/drawing/2014/main" id="{A9FA5048-CA7E-BFC9-5DF3-3B043FF6EA62}"/>
              </a:ext>
              <a:ext uri="{C183D7F6-B498-43B3-948B-1728B52AA6E4}">
                <adec:decorative xmlns:adec="http://schemas.microsoft.com/office/drawing/2017/decorative" val="1"/>
              </a:ext>
            </a:extLst>
          </p:cNvPr>
          <p:cNvGrpSpPr/>
          <p:nvPr/>
        </p:nvGrpSpPr>
        <p:grpSpPr>
          <a:xfrm>
            <a:off x="7100096" y="2594441"/>
            <a:ext cx="533400" cy="533400"/>
            <a:chOff x="4029065" y="547179"/>
            <a:chExt cx="533400" cy="533400"/>
          </a:xfrm>
        </p:grpSpPr>
        <p:sp>
          <p:nvSpPr>
            <p:cNvPr id="17" name="Freeform 16">
              <a:extLst>
                <a:ext uri="{FF2B5EF4-FFF2-40B4-BE49-F238E27FC236}">
                  <a16:creationId xmlns:a16="http://schemas.microsoft.com/office/drawing/2014/main" id="{A1B9C5C0-E844-7C92-A310-29593238F8BD}"/>
                </a:ext>
              </a:extLst>
            </p:cNvPr>
            <p:cNvSpPr/>
            <p:nvPr/>
          </p:nvSpPr>
          <p:spPr>
            <a:xfrm>
              <a:off x="4029065" y="547179"/>
              <a:ext cx="533400" cy="533400"/>
            </a:xfrm>
            <a:custGeom>
              <a:avLst/>
              <a:gdLst>
                <a:gd name="connsiteX0" fmla="*/ 514350 w 533400"/>
                <a:gd name="connsiteY0" fmla="*/ 0 h 533400"/>
                <a:gd name="connsiteX1" fmla="*/ 533400 w 533400"/>
                <a:gd name="connsiteY1" fmla="*/ 0 h 533400"/>
                <a:gd name="connsiteX2" fmla="*/ 533400 w 533400"/>
                <a:gd name="connsiteY2" fmla="*/ 533400 h 533400"/>
                <a:gd name="connsiteX3" fmla="*/ 514350 w 533400"/>
                <a:gd name="connsiteY3" fmla="*/ 533400 h 533400"/>
                <a:gd name="connsiteX4" fmla="*/ 19050 w 533400"/>
                <a:gd name="connsiteY4" fmla="*/ 533400 h 533400"/>
                <a:gd name="connsiteX5" fmla="*/ 0 w 533400"/>
                <a:gd name="connsiteY5" fmla="*/ 533400 h 533400"/>
                <a:gd name="connsiteX6" fmla="*/ 0 w 533400"/>
                <a:gd name="connsiteY6" fmla="*/ 0 h 533400"/>
                <a:gd name="connsiteX7" fmla="*/ 19050 w 533400"/>
                <a:gd name="connsiteY7"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400" h="533400">
                  <a:moveTo>
                    <a:pt x="514350" y="0"/>
                  </a:moveTo>
                  <a:cubicBezTo>
                    <a:pt x="524871" y="0"/>
                    <a:pt x="533400" y="0"/>
                    <a:pt x="533400" y="0"/>
                  </a:cubicBezTo>
                  <a:lnTo>
                    <a:pt x="533400" y="533400"/>
                  </a:lnTo>
                  <a:cubicBezTo>
                    <a:pt x="533400" y="533400"/>
                    <a:pt x="524871" y="533400"/>
                    <a:pt x="514350" y="533400"/>
                  </a:cubicBezTo>
                  <a:lnTo>
                    <a:pt x="19050" y="533400"/>
                  </a:lnTo>
                  <a:cubicBezTo>
                    <a:pt x="8529" y="533400"/>
                    <a:pt x="0" y="533400"/>
                    <a:pt x="0" y="533400"/>
                  </a:cubicBezTo>
                  <a:lnTo>
                    <a:pt x="0" y="0"/>
                  </a:lnTo>
                  <a:cubicBezTo>
                    <a:pt x="0" y="0"/>
                    <a:pt x="8529" y="0"/>
                    <a:pt x="19050" y="0"/>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Freeform 17">
              <a:extLst>
                <a:ext uri="{FF2B5EF4-FFF2-40B4-BE49-F238E27FC236}">
                  <a16:creationId xmlns:a16="http://schemas.microsoft.com/office/drawing/2014/main" id="{F3419276-D72E-DE24-EC9F-99897E176338}"/>
                </a:ext>
              </a:extLst>
            </p:cNvPr>
            <p:cNvSpPr/>
            <p:nvPr/>
          </p:nvSpPr>
          <p:spPr>
            <a:xfrm>
              <a:off x="4114790" y="613854"/>
              <a:ext cx="9525" cy="409575"/>
            </a:xfrm>
            <a:custGeom>
              <a:avLst/>
              <a:gdLst>
                <a:gd name="connsiteX0" fmla="*/ 0 w 9525"/>
                <a:gd name="connsiteY0" fmla="*/ 0 h 409575"/>
                <a:gd name="connsiteX1" fmla="*/ 0 w 9525"/>
                <a:gd name="connsiteY1" fmla="*/ 409575 h 409575"/>
              </a:gdLst>
              <a:ahLst/>
              <a:cxnLst>
                <a:cxn ang="0">
                  <a:pos x="connsiteX0" y="connsiteY0"/>
                </a:cxn>
                <a:cxn ang="0">
                  <a:pos x="connsiteX1" y="connsiteY1"/>
                </a:cxn>
              </a:cxnLst>
              <a:rect l="l" t="t" r="r" b="b"/>
              <a:pathLst>
                <a:path w="9525" h="409575">
                  <a:moveTo>
                    <a:pt x="0" y="0"/>
                  </a:moveTo>
                  <a:lnTo>
                    <a:pt x="0" y="409575"/>
                  </a:lnTo>
                </a:path>
              </a:pathLst>
            </a:custGeom>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B17B81E5-78B5-5678-41AF-C5EEED8331FD}"/>
                </a:ext>
              </a:extLst>
            </p:cNvPr>
            <p:cNvSpPr/>
            <p:nvPr/>
          </p:nvSpPr>
          <p:spPr>
            <a:xfrm>
              <a:off x="4086215" y="994854"/>
              <a:ext cx="409575" cy="9525"/>
            </a:xfrm>
            <a:custGeom>
              <a:avLst/>
              <a:gdLst>
                <a:gd name="connsiteX0" fmla="*/ 0 w 409575"/>
                <a:gd name="connsiteY0" fmla="*/ 0 h 9525"/>
                <a:gd name="connsiteX1" fmla="*/ 409575 w 409575"/>
                <a:gd name="connsiteY1" fmla="*/ 0 h 9525"/>
              </a:gdLst>
              <a:ahLst/>
              <a:cxnLst>
                <a:cxn ang="0">
                  <a:pos x="connsiteX0" y="connsiteY0"/>
                </a:cxn>
                <a:cxn ang="0">
                  <a:pos x="connsiteX1" y="connsiteY1"/>
                </a:cxn>
              </a:cxnLst>
              <a:rect l="l" t="t" r="r" b="b"/>
              <a:pathLst>
                <a:path w="409575" h="9525">
                  <a:moveTo>
                    <a:pt x="0" y="0"/>
                  </a:moveTo>
                  <a:lnTo>
                    <a:pt x="409575" y="0"/>
                  </a:lnTo>
                </a:path>
              </a:pathLst>
            </a:custGeom>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Freeform 22">
              <a:extLst>
                <a:ext uri="{FF2B5EF4-FFF2-40B4-BE49-F238E27FC236}">
                  <a16:creationId xmlns:a16="http://schemas.microsoft.com/office/drawing/2014/main" id="{385731F8-69A1-39C7-9CF0-769F2F912A8A}"/>
                </a:ext>
              </a:extLst>
            </p:cNvPr>
            <p:cNvSpPr/>
            <p:nvPr/>
          </p:nvSpPr>
          <p:spPr>
            <a:xfrm>
              <a:off x="4086215" y="909129"/>
              <a:ext cx="28575" cy="9525"/>
            </a:xfrm>
            <a:custGeom>
              <a:avLst/>
              <a:gdLst>
                <a:gd name="connsiteX0" fmla="*/ 28575 w 28575"/>
                <a:gd name="connsiteY0" fmla="*/ 0 h 9525"/>
                <a:gd name="connsiteX1" fmla="*/ 0 w 28575"/>
                <a:gd name="connsiteY1" fmla="*/ 0 h 9525"/>
              </a:gdLst>
              <a:ahLst/>
              <a:cxnLst>
                <a:cxn ang="0">
                  <a:pos x="connsiteX0" y="connsiteY0"/>
                </a:cxn>
                <a:cxn ang="0">
                  <a:pos x="connsiteX1" y="connsiteY1"/>
                </a:cxn>
              </a:cxnLst>
              <a:rect l="l" t="t" r="r" b="b"/>
              <a:pathLst>
                <a:path w="28575" h="9525">
                  <a:moveTo>
                    <a:pt x="28575" y="0"/>
                  </a:moveTo>
                  <a:lnTo>
                    <a:pt x="0" y="0"/>
                  </a:lnTo>
                </a:path>
              </a:pathLst>
            </a:custGeom>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Freeform 23">
              <a:extLst>
                <a:ext uri="{FF2B5EF4-FFF2-40B4-BE49-F238E27FC236}">
                  <a16:creationId xmlns:a16="http://schemas.microsoft.com/office/drawing/2014/main" id="{29D20C7A-3A7B-D7D2-98F0-F7AE64A395A3}"/>
                </a:ext>
              </a:extLst>
            </p:cNvPr>
            <p:cNvSpPr/>
            <p:nvPr/>
          </p:nvSpPr>
          <p:spPr>
            <a:xfrm>
              <a:off x="4086215" y="823404"/>
              <a:ext cx="28575" cy="9525"/>
            </a:xfrm>
            <a:custGeom>
              <a:avLst/>
              <a:gdLst>
                <a:gd name="connsiteX0" fmla="*/ 28575 w 28575"/>
                <a:gd name="connsiteY0" fmla="*/ 0 h 9525"/>
                <a:gd name="connsiteX1" fmla="*/ 0 w 28575"/>
                <a:gd name="connsiteY1" fmla="*/ 0 h 9525"/>
              </a:gdLst>
              <a:ahLst/>
              <a:cxnLst>
                <a:cxn ang="0">
                  <a:pos x="connsiteX0" y="connsiteY0"/>
                </a:cxn>
                <a:cxn ang="0">
                  <a:pos x="connsiteX1" y="connsiteY1"/>
                </a:cxn>
              </a:cxnLst>
              <a:rect l="l" t="t" r="r" b="b"/>
              <a:pathLst>
                <a:path w="28575" h="9525">
                  <a:moveTo>
                    <a:pt x="28575" y="0"/>
                  </a:moveTo>
                  <a:lnTo>
                    <a:pt x="0" y="0"/>
                  </a:lnTo>
                </a:path>
              </a:pathLst>
            </a:custGeom>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Freeform 24">
              <a:extLst>
                <a:ext uri="{FF2B5EF4-FFF2-40B4-BE49-F238E27FC236}">
                  <a16:creationId xmlns:a16="http://schemas.microsoft.com/office/drawing/2014/main" id="{A91CD73C-CACB-0FE2-D555-F2E3732977C5}"/>
                </a:ext>
              </a:extLst>
            </p:cNvPr>
            <p:cNvSpPr/>
            <p:nvPr/>
          </p:nvSpPr>
          <p:spPr>
            <a:xfrm>
              <a:off x="4086215" y="747204"/>
              <a:ext cx="28575" cy="9525"/>
            </a:xfrm>
            <a:custGeom>
              <a:avLst/>
              <a:gdLst>
                <a:gd name="connsiteX0" fmla="*/ 28575 w 28575"/>
                <a:gd name="connsiteY0" fmla="*/ 0 h 9525"/>
                <a:gd name="connsiteX1" fmla="*/ 0 w 28575"/>
                <a:gd name="connsiteY1" fmla="*/ 0 h 9525"/>
              </a:gdLst>
              <a:ahLst/>
              <a:cxnLst>
                <a:cxn ang="0">
                  <a:pos x="connsiteX0" y="connsiteY0"/>
                </a:cxn>
                <a:cxn ang="0">
                  <a:pos x="connsiteX1" y="connsiteY1"/>
                </a:cxn>
              </a:cxnLst>
              <a:rect l="l" t="t" r="r" b="b"/>
              <a:pathLst>
                <a:path w="28575" h="9525">
                  <a:moveTo>
                    <a:pt x="28575" y="0"/>
                  </a:moveTo>
                  <a:lnTo>
                    <a:pt x="0" y="0"/>
                  </a:lnTo>
                </a:path>
              </a:pathLst>
            </a:custGeom>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Freeform 25">
              <a:extLst>
                <a:ext uri="{FF2B5EF4-FFF2-40B4-BE49-F238E27FC236}">
                  <a16:creationId xmlns:a16="http://schemas.microsoft.com/office/drawing/2014/main" id="{AB71C67B-7332-E452-0CAD-29DA4AAF16E2}"/>
                </a:ext>
              </a:extLst>
            </p:cNvPr>
            <p:cNvSpPr/>
            <p:nvPr/>
          </p:nvSpPr>
          <p:spPr>
            <a:xfrm>
              <a:off x="4086215" y="661479"/>
              <a:ext cx="28575" cy="9525"/>
            </a:xfrm>
            <a:custGeom>
              <a:avLst/>
              <a:gdLst>
                <a:gd name="connsiteX0" fmla="*/ 28575 w 28575"/>
                <a:gd name="connsiteY0" fmla="*/ 0 h 9525"/>
                <a:gd name="connsiteX1" fmla="*/ 0 w 28575"/>
                <a:gd name="connsiteY1" fmla="*/ 0 h 9525"/>
              </a:gdLst>
              <a:ahLst/>
              <a:cxnLst>
                <a:cxn ang="0">
                  <a:pos x="connsiteX0" y="connsiteY0"/>
                </a:cxn>
                <a:cxn ang="0">
                  <a:pos x="connsiteX1" y="connsiteY1"/>
                </a:cxn>
              </a:cxnLst>
              <a:rect l="l" t="t" r="r" b="b"/>
              <a:pathLst>
                <a:path w="28575" h="9525">
                  <a:moveTo>
                    <a:pt x="28575" y="0"/>
                  </a:moveTo>
                  <a:lnTo>
                    <a:pt x="0" y="0"/>
                  </a:lnTo>
                </a:path>
              </a:pathLst>
            </a:custGeom>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Freeform 27">
              <a:extLst>
                <a:ext uri="{FF2B5EF4-FFF2-40B4-BE49-F238E27FC236}">
                  <a16:creationId xmlns:a16="http://schemas.microsoft.com/office/drawing/2014/main" id="{7CDF05F2-9E8C-E669-416B-3724CC0B324A}"/>
                </a:ext>
              </a:extLst>
            </p:cNvPr>
            <p:cNvSpPr/>
            <p:nvPr/>
          </p:nvSpPr>
          <p:spPr>
            <a:xfrm>
              <a:off x="4181465" y="928179"/>
              <a:ext cx="28575" cy="57150"/>
            </a:xfrm>
            <a:custGeom>
              <a:avLst/>
              <a:gdLst>
                <a:gd name="connsiteX0" fmla="*/ 0 w 28575"/>
                <a:gd name="connsiteY0" fmla="*/ 0 h 57150"/>
                <a:gd name="connsiteX1" fmla="*/ 28575 w 28575"/>
                <a:gd name="connsiteY1" fmla="*/ 0 h 57150"/>
                <a:gd name="connsiteX2" fmla="*/ 28575 w 28575"/>
                <a:gd name="connsiteY2" fmla="*/ 57150 h 57150"/>
                <a:gd name="connsiteX3" fmla="*/ 0 w 28575"/>
                <a:gd name="connsiteY3" fmla="*/ 57150 h 57150"/>
              </a:gdLst>
              <a:ahLst/>
              <a:cxnLst>
                <a:cxn ang="0">
                  <a:pos x="connsiteX0" y="connsiteY0"/>
                </a:cxn>
                <a:cxn ang="0">
                  <a:pos x="connsiteX1" y="connsiteY1"/>
                </a:cxn>
                <a:cxn ang="0">
                  <a:pos x="connsiteX2" y="connsiteY2"/>
                </a:cxn>
                <a:cxn ang="0">
                  <a:pos x="connsiteX3" y="connsiteY3"/>
                </a:cxn>
              </a:cxnLst>
              <a:rect l="l" t="t" r="r" b="b"/>
              <a:pathLst>
                <a:path w="28575" h="57150">
                  <a:moveTo>
                    <a:pt x="0" y="0"/>
                  </a:moveTo>
                  <a:lnTo>
                    <a:pt x="28575" y="0"/>
                  </a:lnTo>
                  <a:lnTo>
                    <a:pt x="28575" y="57150"/>
                  </a:lnTo>
                  <a:lnTo>
                    <a:pt x="0" y="57150"/>
                  </a:lnTo>
                  <a:close/>
                </a:path>
              </a:pathLst>
            </a:custGeom>
            <a:solidFill>
              <a:schemeClr val="tx2"/>
            </a:solid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Freeform 29">
              <a:extLst>
                <a:ext uri="{FF2B5EF4-FFF2-40B4-BE49-F238E27FC236}">
                  <a16:creationId xmlns:a16="http://schemas.microsoft.com/office/drawing/2014/main" id="{FD629C8E-ED38-B5AC-5B44-E4685F2B52A9}"/>
                </a:ext>
              </a:extLst>
            </p:cNvPr>
            <p:cNvSpPr/>
            <p:nvPr/>
          </p:nvSpPr>
          <p:spPr>
            <a:xfrm>
              <a:off x="4295765" y="699579"/>
              <a:ext cx="28575" cy="285750"/>
            </a:xfrm>
            <a:custGeom>
              <a:avLst/>
              <a:gdLst>
                <a:gd name="connsiteX0" fmla="*/ 0 w 28575"/>
                <a:gd name="connsiteY0" fmla="*/ 0 h 285750"/>
                <a:gd name="connsiteX1" fmla="*/ 28575 w 28575"/>
                <a:gd name="connsiteY1" fmla="*/ 0 h 285750"/>
                <a:gd name="connsiteX2" fmla="*/ 28575 w 28575"/>
                <a:gd name="connsiteY2" fmla="*/ 285750 h 285750"/>
                <a:gd name="connsiteX3" fmla="*/ 0 w 28575"/>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 h="285750">
                  <a:moveTo>
                    <a:pt x="0" y="0"/>
                  </a:moveTo>
                  <a:lnTo>
                    <a:pt x="28575" y="0"/>
                  </a:lnTo>
                  <a:lnTo>
                    <a:pt x="28575" y="285750"/>
                  </a:lnTo>
                  <a:lnTo>
                    <a:pt x="0" y="285750"/>
                  </a:lnTo>
                  <a:close/>
                </a:path>
              </a:pathLst>
            </a:custGeom>
            <a:solidFill>
              <a:schemeClr val="tx2"/>
            </a:solid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Freeform 30">
              <a:extLst>
                <a:ext uri="{FF2B5EF4-FFF2-40B4-BE49-F238E27FC236}">
                  <a16:creationId xmlns:a16="http://schemas.microsoft.com/office/drawing/2014/main" id="{7CC486D9-5E85-6B05-1692-D4C6B84109B7}"/>
                </a:ext>
              </a:extLst>
            </p:cNvPr>
            <p:cNvSpPr/>
            <p:nvPr/>
          </p:nvSpPr>
          <p:spPr>
            <a:xfrm>
              <a:off x="4410065" y="851979"/>
              <a:ext cx="28575" cy="133350"/>
            </a:xfrm>
            <a:custGeom>
              <a:avLst/>
              <a:gdLst>
                <a:gd name="connsiteX0" fmla="*/ 0 w 28575"/>
                <a:gd name="connsiteY0" fmla="*/ 0 h 133350"/>
                <a:gd name="connsiteX1" fmla="*/ 28575 w 28575"/>
                <a:gd name="connsiteY1" fmla="*/ 0 h 133350"/>
                <a:gd name="connsiteX2" fmla="*/ 28575 w 28575"/>
                <a:gd name="connsiteY2" fmla="*/ 133350 h 133350"/>
                <a:gd name="connsiteX3" fmla="*/ 0 w 28575"/>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28575" h="133350">
                  <a:moveTo>
                    <a:pt x="0" y="0"/>
                  </a:moveTo>
                  <a:lnTo>
                    <a:pt x="28575" y="0"/>
                  </a:lnTo>
                  <a:lnTo>
                    <a:pt x="28575" y="133350"/>
                  </a:lnTo>
                  <a:lnTo>
                    <a:pt x="0" y="133350"/>
                  </a:lnTo>
                  <a:close/>
                </a:path>
              </a:pathLst>
            </a:custGeom>
            <a:solidFill>
              <a:schemeClr val="tx2"/>
            </a:solid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1" name="TextBox 40">
            <a:extLst>
              <a:ext uri="{FF2B5EF4-FFF2-40B4-BE49-F238E27FC236}">
                <a16:creationId xmlns:a16="http://schemas.microsoft.com/office/drawing/2014/main" id="{EEF94B0E-0DD0-1460-6A4A-5CC4B1ADCAB4}"/>
              </a:ext>
              <a:ext uri="{C183D7F6-B498-43B3-948B-1728B52AA6E4}">
                <adec:decorative xmlns:adec="http://schemas.microsoft.com/office/drawing/2017/decorative" val="1"/>
              </a:ext>
            </a:extLst>
          </p:cNvPr>
          <p:cNvSpPr txBox="1"/>
          <p:nvPr/>
        </p:nvSpPr>
        <p:spPr>
          <a:xfrm>
            <a:off x="9268653" y="5346433"/>
            <a:ext cx="2342287"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2200" b="1">
                <a:solidFill>
                  <a:srgbClr val="FFFFFF"/>
                </a:solidFill>
                <a:latin typeface="D2L Sans Medium" pitchFamily="2" charset="77"/>
                <a:hlinkClick r:id="" action="ppaction://noaction">
                  <a:extLst>
                    <a:ext uri="{A12FA001-AC4F-418D-AE19-62706E023703}">
                      <ahyp:hlinkClr xmlns:ahyp="http://schemas.microsoft.com/office/drawing/2018/hyperlinkcolor" val="tx"/>
                    </a:ext>
                  </a:extLst>
                </a:hlinkClick>
              </a:rPr>
              <a:t>Course Merchant</a:t>
            </a:r>
            <a:endParaRPr kumimoji="0" lang="en-CA" sz="2200" b="1" i="0" u="none" strike="noStrike" kern="1200" cap="none" spc="0" normalizeH="0" baseline="0" noProof="0">
              <a:ln>
                <a:noFill/>
              </a:ln>
              <a:solidFill>
                <a:srgbClr val="FFFFFF"/>
              </a:solidFill>
              <a:effectLst/>
              <a:uLnTx/>
              <a:uFillTx/>
              <a:latin typeface="D2L Sans Medium" pitchFamily="2" charset="77"/>
              <a:ea typeface="+mn-ea"/>
              <a:cs typeface="+mn-cs"/>
            </a:endParaRPr>
          </a:p>
        </p:txBody>
      </p:sp>
      <p:pic>
        <p:nvPicPr>
          <p:cNvPr id="47" name="Graphic 46">
            <a:extLst>
              <a:ext uri="{FF2B5EF4-FFF2-40B4-BE49-F238E27FC236}">
                <a16:creationId xmlns:a16="http://schemas.microsoft.com/office/drawing/2014/main" id="{451A7C5E-9004-B199-4F15-F1BC6164FAC4}"/>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111740" y="4722094"/>
            <a:ext cx="609600" cy="609600"/>
          </a:xfrm>
          <a:prstGeom prst="rect">
            <a:avLst/>
          </a:prstGeom>
        </p:spPr>
      </p:pic>
    </p:spTree>
    <p:extLst>
      <p:ext uri="{BB962C8B-B14F-4D97-AF65-F5344CB8AC3E}">
        <p14:creationId xmlns:p14="http://schemas.microsoft.com/office/powerpoint/2010/main" val="3247056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95000"/>
                <a:lumOff val="5000"/>
              </a:schemeClr>
            </a:gs>
            <a:gs pos="100000">
              <a:srgbClr val="B04600"/>
            </a:gs>
          </a:gsLst>
          <a:lin ang="2700000" scaled="0"/>
        </a:gradFill>
        <a:effectLst/>
      </p:bgPr>
    </p:bg>
    <p:spTree>
      <p:nvGrpSpPr>
        <p:cNvPr id="1" name="">
          <a:extLst>
            <a:ext uri="{FF2B5EF4-FFF2-40B4-BE49-F238E27FC236}">
              <a16:creationId xmlns:a16="http://schemas.microsoft.com/office/drawing/2014/main" id="{136EF90B-9D9C-D2A8-B8FA-6BD0840A890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97ABEC0-BE6D-635E-F10B-1BD5F9364E89}"/>
              </a:ext>
            </a:extLst>
          </p:cNvPr>
          <p:cNvSpPr txBox="1">
            <a:spLocks noGrp="1"/>
          </p:cNvSpPr>
          <p:nvPr>
            <p:ph type="title" idx="4294967295"/>
          </p:nvPr>
        </p:nvSpPr>
        <p:spPr>
          <a:xfrm>
            <a:off x="629362" y="2719669"/>
            <a:ext cx="6408712" cy="12618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9600"/>
              </a:lnSpc>
              <a:spcBef>
                <a:spcPts val="0"/>
              </a:spcBef>
              <a:spcAft>
                <a:spcPts val="0"/>
              </a:spcAft>
              <a:buClrTx/>
              <a:buSzTx/>
              <a:buFontTx/>
              <a:buNone/>
              <a:tabLst/>
              <a:defRPr/>
            </a:pPr>
            <a:r>
              <a:rPr kumimoji="0" lang="en-US" sz="8800" b="1" i="0" u="none" strike="noStrike" kern="1200" cap="none" spc="-150" normalizeH="0" baseline="0" noProof="0">
                <a:ln>
                  <a:noFill/>
                </a:ln>
                <a:solidFill>
                  <a:srgbClr val="FFFFFF"/>
                </a:solidFill>
                <a:effectLst/>
                <a:uLnTx/>
                <a:uFillTx/>
                <a:latin typeface="Stanley" panose="02050506070406090003" pitchFamily="18" charset="0"/>
                <a:ea typeface="+mn-ea"/>
                <a:cs typeface="+mn-cs"/>
              </a:rPr>
              <a:t>Brightspace</a:t>
            </a:r>
          </a:p>
        </p:txBody>
      </p:sp>
      <p:pic>
        <p:nvPicPr>
          <p:cNvPr id="2" name="Picture 1">
            <a:extLst>
              <a:ext uri="{FF2B5EF4-FFF2-40B4-BE49-F238E27FC236}">
                <a16:creationId xmlns:a16="http://schemas.microsoft.com/office/drawing/2014/main" id="{5DE938A7-B37F-9B78-A221-53C61253956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362" y="682019"/>
            <a:ext cx="1451229" cy="584733"/>
          </a:xfrm>
          <a:prstGeom prst="rect">
            <a:avLst/>
          </a:prstGeom>
        </p:spPr>
      </p:pic>
      <p:pic>
        <p:nvPicPr>
          <p:cNvPr id="4" name="Picture 3">
            <a:extLst>
              <a:ext uri="{FF2B5EF4-FFF2-40B4-BE49-F238E27FC236}">
                <a16:creationId xmlns:a16="http://schemas.microsoft.com/office/drawing/2014/main" id="{83C1E386-064F-FA9C-A774-511F659B6516}"/>
              </a:ext>
              <a:ext uri="{C183D7F6-B498-43B3-948B-1728B52AA6E4}">
                <adec:decorative xmlns:adec="http://schemas.microsoft.com/office/drawing/2017/decorative" val="1"/>
              </a:ext>
            </a:extLst>
          </p:cNvPr>
          <p:cNvPicPr>
            <a:picLocks noChangeAspect="1"/>
          </p:cNvPicPr>
          <p:nvPr/>
        </p:nvPicPr>
        <p:blipFill>
          <a:blip r:embed="rId3"/>
          <a:srcRect l="15008" r="15008"/>
          <a:stretch/>
        </p:blipFill>
        <p:spPr>
          <a:xfrm>
            <a:off x="7571677" y="1658786"/>
            <a:ext cx="3546089" cy="3528053"/>
          </a:xfrm>
          <a:prstGeom prst="ellipse">
            <a:avLst/>
          </a:prstGeom>
        </p:spPr>
      </p:pic>
      <p:sp>
        <p:nvSpPr>
          <p:cNvPr id="3" name="TextBox 2">
            <a:hlinkClick r:id="rId4" action="ppaction://hlinksldjump"/>
            <a:extLst>
              <a:ext uri="{FF2B5EF4-FFF2-40B4-BE49-F238E27FC236}">
                <a16:creationId xmlns:a16="http://schemas.microsoft.com/office/drawing/2014/main" id="{B738EC74-58F4-A2B3-7D1C-98C958B25603}"/>
              </a:ext>
            </a:extLst>
          </p:cNvPr>
          <p:cNvSpPr txBox="1"/>
          <p:nvPr/>
        </p:nvSpPr>
        <p:spPr>
          <a:xfrm>
            <a:off x="706385" y="4021741"/>
            <a:ext cx="5916087"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D2L Sans" pitchFamily="2" charset="77"/>
                <a:ea typeface="+mn-ea"/>
                <a:cs typeface="Times New Roman" panose="02020603050405020304" pitchFamily="18" charset="0"/>
              </a:rPr>
              <a:t>Transform the Learning Experience</a:t>
            </a:r>
            <a:endParaRPr kumimoji="0" lang="en-US" sz="2000" b="0" i="0" u="none" strike="noStrike" kern="1200" cap="none" spc="0" normalizeH="0" baseline="0" noProof="0">
              <a:ln>
                <a:noFill/>
              </a:ln>
              <a:solidFill>
                <a:srgbClr val="FFFFFF"/>
              </a:solidFill>
              <a:effectLst/>
              <a:uLnTx/>
              <a:uFillTx/>
              <a:latin typeface="D2L Sans" pitchFamily="2" charset="77"/>
              <a:ea typeface="+mn-ea"/>
              <a:cs typeface="Times New Roman" panose="02020603050405020304" pitchFamily="18" charset="0"/>
            </a:endParaRPr>
          </a:p>
        </p:txBody>
      </p:sp>
    </p:spTree>
    <p:extLst>
      <p:ext uri="{BB962C8B-B14F-4D97-AF65-F5344CB8AC3E}">
        <p14:creationId xmlns:p14="http://schemas.microsoft.com/office/powerpoint/2010/main" val="2032484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FDDDE-686C-1547-268A-4D2FD37350BD}"/>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8866842F-17D2-6BDC-DFB9-7428F243DC5D}"/>
              </a:ext>
              <a:ext uri="{C183D7F6-B498-43B3-948B-1728B52AA6E4}">
                <adec:decorative xmlns:adec="http://schemas.microsoft.com/office/drawing/2017/decorative" val="1"/>
              </a:ext>
            </a:extLst>
          </p:cNvPr>
          <p:cNvSpPr/>
          <p:nvPr/>
        </p:nvSpPr>
        <p:spPr>
          <a:xfrm>
            <a:off x="371363" y="1334413"/>
            <a:ext cx="5095798" cy="2755578"/>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5CFC34-DC31-1990-2E95-C325B029CBEB}"/>
              </a:ext>
            </a:extLst>
          </p:cNvPr>
          <p:cNvSpPr>
            <a:spLocks noGrp="1"/>
          </p:cNvSpPr>
          <p:nvPr>
            <p:ph type="title"/>
          </p:nvPr>
        </p:nvSpPr>
        <p:spPr/>
        <p:txBody>
          <a:bodyPr/>
          <a:lstStyle/>
          <a:p>
            <a:r>
              <a:rPr lang="en-US"/>
              <a:t>Assessment</a:t>
            </a:r>
            <a:endParaRPr lang="en-US" sz="2000">
              <a:latin typeface="D2L Sans" pitchFamily="2" charset="77"/>
            </a:endParaRPr>
          </a:p>
        </p:txBody>
      </p:sp>
      <p:sp>
        <p:nvSpPr>
          <p:cNvPr id="3" name="Content Placeholder 2">
            <a:extLst>
              <a:ext uri="{FF2B5EF4-FFF2-40B4-BE49-F238E27FC236}">
                <a16:creationId xmlns:a16="http://schemas.microsoft.com/office/drawing/2014/main" id="{230F3175-ADD6-3E2D-50FC-DC49C4EEA82F}"/>
              </a:ext>
            </a:extLst>
          </p:cNvPr>
          <p:cNvSpPr>
            <a:spLocks noGrp="1"/>
          </p:cNvSpPr>
          <p:nvPr>
            <p:ph sz="half" idx="1"/>
          </p:nvPr>
        </p:nvSpPr>
        <p:spPr>
          <a:xfrm>
            <a:off x="453262" y="1432648"/>
            <a:ext cx="4932000" cy="3010840"/>
          </a:xfrm>
        </p:spPr>
        <p:txBody>
          <a:bodyPr wrap="square" lIns="91440" tIns="45720" rIns="91440" bIns="45720" anchor="t"/>
          <a:lstStyle/>
          <a:p>
            <a:pPr>
              <a:buNone/>
            </a:pPr>
            <a:r>
              <a:rPr lang="en-CA" sz="1400" b="0">
                <a:latin typeface="D2L Sans"/>
              </a:rPr>
              <a:t>Grading is now faster and more flexible with new tools across Assignments, Discussions, Quizzes, and Rubrics:</a:t>
            </a:r>
          </a:p>
          <a:p>
            <a:pPr marL="171450" indent="-171450">
              <a:lnSpc>
                <a:spcPct val="100000"/>
              </a:lnSpc>
              <a:buFont typeface="Arial" panose="020B0604020202020204" pitchFamily="34" charset="0"/>
              <a:buChar char="•"/>
            </a:pPr>
            <a:r>
              <a:rPr lang="en-CA" sz="1400">
                <a:latin typeface="D2L Sans"/>
              </a:rPr>
              <a:t>Bulk feedback </a:t>
            </a:r>
            <a:r>
              <a:rPr lang="en-CA" sz="1400" b="0">
                <a:latin typeface="D2L Sans"/>
              </a:rPr>
              <a:t>in Assignments and Discussions lets you give feedback to multiple learners at once</a:t>
            </a:r>
          </a:p>
          <a:p>
            <a:pPr marL="171450" indent="-171450">
              <a:lnSpc>
                <a:spcPct val="100000"/>
              </a:lnSpc>
              <a:buFont typeface="Arial" panose="020B0604020202020204" pitchFamily="34" charset="0"/>
              <a:buChar char="•"/>
            </a:pPr>
            <a:r>
              <a:rPr lang="en-CA" sz="1400">
                <a:latin typeface="D2L Sans"/>
              </a:rPr>
              <a:t>Quiz evaluation </a:t>
            </a:r>
            <a:r>
              <a:rPr lang="en-CA" sz="1400" b="0">
                <a:latin typeface="D2L Sans"/>
              </a:rPr>
              <a:t>now supports all Brightspace question types with group or section specific filters</a:t>
            </a:r>
          </a:p>
          <a:p>
            <a:pPr marL="171450" indent="-171450">
              <a:lnSpc>
                <a:spcPct val="100000"/>
              </a:lnSpc>
              <a:buFont typeface="Arial" panose="020B0604020202020204" pitchFamily="34" charset="0"/>
              <a:buChar char="•"/>
            </a:pPr>
            <a:r>
              <a:rPr lang="en-CA" sz="1400">
                <a:latin typeface="D2L Sans"/>
              </a:rPr>
              <a:t>Rubric ranges </a:t>
            </a:r>
            <a:r>
              <a:rPr lang="en-CA" sz="1400" b="0">
                <a:latin typeface="D2L Sans"/>
              </a:rPr>
              <a:t>make grading criteria clearer for both instructors and learners</a:t>
            </a:r>
          </a:p>
          <a:p>
            <a:pPr marL="171450" indent="-171450">
              <a:lnSpc>
                <a:spcPct val="100000"/>
              </a:lnSpc>
              <a:buFont typeface="Arial" panose="020B0604020202020204" pitchFamily="34" charset="0"/>
              <a:buChar char="•"/>
            </a:pPr>
            <a:r>
              <a:rPr lang="en-CA" sz="1400">
                <a:latin typeface="D2L Sans"/>
              </a:rPr>
              <a:t>Assignment and Discussions </a:t>
            </a:r>
            <a:r>
              <a:rPr lang="en-CA" sz="1400" b="0">
                <a:latin typeface="D2L Sans"/>
              </a:rPr>
              <a:t>evaluations are synchronized with the Gradebook</a:t>
            </a:r>
          </a:p>
        </p:txBody>
      </p:sp>
      <p:sp>
        <p:nvSpPr>
          <p:cNvPr id="8" name="Rounded Rectangle 7">
            <a:extLst>
              <a:ext uri="{FF2B5EF4-FFF2-40B4-BE49-F238E27FC236}">
                <a16:creationId xmlns:a16="http://schemas.microsoft.com/office/drawing/2014/main" id="{267BD29C-950B-4709-2FC8-416A9BE6CFAD}"/>
              </a:ext>
              <a:ext uri="{C183D7F6-B498-43B3-948B-1728B52AA6E4}">
                <adec:decorative xmlns:adec="http://schemas.microsoft.com/office/drawing/2017/decorative" val="1"/>
              </a:ext>
            </a:extLst>
          </p:cNvPr>
          <p:cNvSpPr/>
          <p:nvPr/>
        </p:nvSpPr>
        <p:spPr>
          <a:xfrm>
            <a:off x="371363" y="4267200"/>
            <a:ext cx="5095798" cy="2312894"/>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0789D89-DFF1-24C6-0701-90155FBC8E45}"/>
              </a:ext>
            </a:extLst>
          </p:cNvPr>
          <p:cNvSpPr txBox="1">
            <a:spLocks/>
          </p:cNvSpPr>
          <p:nvPr/>
        </p:nvSpPr>
        <p:spPr>
          <a:xfrm>
            <a:off x="453262" y="4351284"/>
            <a:ext cx="4932000" cy="207660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200"/>
              <a:t>Use Case</a:t>
            </a:r>
          </a:p>
          <a:p>
            <a:r>
              <a:rPr lang="en-CA" sz="1200" b="0"/>
              <a:t>Instructors can streamline assessment workflows across all class sizes. Easily provide group feedback in Assignments and Discussions, zero in on quiz performance with group-specific filters and evaluate any quiz question type with confidence. </a:t>
            </a:r>
          </a:p>
          <a:p>
            <a:r>
              <a:rPr lang="en-CA" sz="1200" b="0"/>
              <a:t>Rubric range displays reduce confusion and help learners better understand how they’re graded—supporting a fairer, more transparent assessment process.</a:t>
            </a:r>
          </a:p>
          <a:p>
            <a:r>
              <a:rPr lang="en-US" sz="1200" b="0"/>
              <a:t>Synchronization ensures evaluations and grading stay accurate and consistent without extra steps.</a:t>
            </a:r>
            <a:endParaRPr lang="en-US" sz="1400" b="0">
              <a:solidFill>
                <a:srgbClr val="000000"/>
              </a:solidFill>
            </a:endParaRPr>
          </a:p>
        </p:txBody>
      </p:sp>
      <p:sp>
        <p:nvSpPr>
          <p:cNvPr id="26" name="Content Placeholder 2">
            <a:extLst>
              <a:ext uri="{FF2B5EF4-FFF2-40B4-BE49-F238E27FC236}">
                <a16:creationId xmlns:a16="http://schemas.microsoft.com/office/drawing/2014/main" id="{F1A650B0-B228-C55F-A402-C38BAC7D7E21}"/>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37" name="Content Placeholder 2">
            <a:extLst>
              <a:ext uri="{FF2B5EF4-FFF2-40B4-BE49-F238E27FC236}">
                <a16:creationId xmlns:a16="http://schemas.microsoft.com/office/drawing/2014/main" id="{E3790078-02FE-E5C0-3B79-E6478192F846}"/>
              </a:ext>
              <a:ext uri="{C183D7F6-B498-43B3-948B-1728B52AA6E4}">
                <adec:decorative xmlns:adec="http://schemas.microsoft.com/office/drawing/2017/decorative" val="1"/>
              </a:ext>
            </a:extLst>
          </p:cNvPr>
          <p:cNvSpPr txBox="1">
            <a:spLocks/>
          </p:cNvSpPr>
          <p:nvPr/>
        </p:nvSpPr>
        <p:spPr>
          <a:xfrm>
            <a:off x="10002594" y="6427886"/>
            <a:ext cx="744801" cy="30670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0">
              <a:solidFill>
                <a:srgbClr val="000000"/>
              </a:solidFill>
              <a:latin typeface="D2L Sans"/>
            </a:endParaRPr>
          </a:p>
        </p:txBody>
      </p:sp>
      <p:sp>
        <p:nvSpPr>
          <p:cNvPr id="7" name="Content Placeholder 2">
            <a:extLst>
              <a:ext uri="{FF2B5EF4-FFF2-40B4-BE49-F238E27FC236}">
                <a16:creationId xmlns:a16="http://schemas.microsoft.com/office/drawing/2014/main" id="{8F86C6AB-7BDF-712D-84B5-2FD9289C334B}"/>
              </a:ext>
            </a:extLst>
          </p:cNvPr>
          <p:cNvSpPr txBox="1">
            <a:spLocks/>
          </p:cNvSpPr>
          <p:nvPr/>
        </p:nvSpPr>
        <p:spPr>
          <a:xfrm>
            <a:off x="5861809" y="5646413"/>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00" b="0" i="1">
                <a:solidFill>
                  <a:srgbClr val="000000"/>
                </a:solidFill>
                <a:latin typeface="D2L Sans"/>
              </a:rPr>
              <a:t>Rubric ranges, bulk feedback and quiz filters</a:t>
            </a:r>
          </a:p>
        </p:txBody>
      </p:sp>
      <p:pic>
        <p:nvPicPr>
          <p:cNvPr id="2052" name="Picture 4" descr="Edit Rubric page displaying a four-level analytic rubric for Argumentative Essay Evaluation, with custom scoring points.">
            <a:extLst>
              <a:ext uri="{FF2B5EF4-FFF2-40B4-BE49-F238E27FC236}">
                <a16:creationId xmlns:a16="http://schemas.microsoft.com/office/drawing/2014/main" id="{9C92FA61-EC8C-F22F-689C-1D051881F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859" y="1332830"/>
            <a:ext cx="3582175" cy="16663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0" name="Picture 2" descr="View Statistics page for a quiz with filters for sections and export options for quiz results.">
            <a:extLst>
              <a:ext uri="{FF2B5EF4-FFF2-40B4-BE49-F238E27FC236}">
                <a16:creationId xmlns:a16="http://schemas.microsoft.com/office/drawing/2014/main" id="{62A30C00-7C03-2ABB-C74E-40F2B5C3F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749" y="3291473"/>
            <a:ext cx="2728886" cy="21387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4" name="Picture 6" descr="Add Feedback dialog open with a rich text editor and Save and Cancel buttons.">
            <a:extLst>
              <a:ext uri="{FF2B5EF4-FFF2-40B4-BE49-F238E27FC236}">
                <a16:creationId xmlns:a16="http://schemas.microsoft.com/office/drawing/2014/main" id="{B06E39DC-F04C-47E0-6B24-050650301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223" y="3291473"/>
            <a:ext cx="2871912" cy="215393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00E510DB-E21F-4453-41BB-22B72D1DCA83}"/>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Brightspace,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3435470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D0DFD-883E-0BE0-EBE3-5F6F3ECF0F02}"/>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37D53687-4013-E6C4-1540-9410146CCADB}"/>
              </a:ext>
              <a:ext uri="{C183D7F6-B498-43B3-948B-1728B52AA6E4}">
                <adec:decorative xmlns:adec="http://schemas.microsoft.com/office/drawing/2017/decorative" val="1"/>
              </a:ext>
            </a:extLst>
          </p:cNvPr>
          <p:cNvSpPr/>
          <p:nvPr/>
        </p:nvSpPr>
        <p:spPr>
          <a:xfrm>
            <a:off x="371363" y="1334413"/>
            <a:ext cx="5095798" cy="2598395"/>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651DF-8EB4-08EB-C013-3B408E4F26B7}"/>
              </a:ext>
            </a:extLst>
          </p:cNvPr>
          <p:cNvSpPr>
            <a:spLocks noGrp="1"/>
          </p:cNvSpPr>
          <p:nvPr>
            <p:ph type="title"/>
          </p:nvPr>
        </p:nvSpPr>
        <p:spPr/>
        <p:txBody>
          <a:bodyPr/>
          <a:lstStyle/>
          <a:p>
            <a:r>
              <a:rPr lang="en-US"/>
              <a:t>Awards</a:t>
            </a:r>
            <a:endParaRPr lang="en-US" sz="2000">
              <a:latin typeface="D2L Sans" pitchFamily="2" charset="77"/>
            </a:endParaRPr>
          </a:p>
        </p:txBody>
      </p:sp>
      <p:sp>
        <p:nvSpPr>
          <p:cNvPr id="3" name="Content Placeholder 2">
            <a:extLst>
              <a:ext uri="{FF2B5EF4-FFF2-40B4-BE49-F238E27FC236}">
                <a16:creationId xmlns:a16="http://schemas.microsoft.com/office/drawing/2014/main" id="{E4732EDF-3B89-5AED-C4FB-8D82A62D0D91}"/>
              </a:ext>
            </a:extLst>
          </p:cNvPr>
          <p:cNvSpPr>
            <a:spLocks noGrp="1"/>
          </p:cNvSpPr>
          <p:nvPr>
            <p:ph sz="half" idx="1"/>
          </p:nvPr>
        </p:nvSpPr>
        <p:spPr>
          <a:xfrm>
            <a:off x="453262" y="1411821"/>
            <a:ext cx="4932000" cy="2259604"/>
          </a:xfrm>
        </p:spPr>
        <p:txBody>
          <a:bodyPr anchor="t"/>
          <a:lstStyle/>
          <a:p>
            <a:pPr>
              <a:buNone/>
            </a:pPr>
            <a:r>
              <a:rPr lang="en-CA" sz="1400" b="0" dirty="0"/>
              <a:t>Easily manage and share learner achievements with new awards enhancements in Brightspace.</a:t>
            </a:r>
          </a:p>
          <a:p>
            <a:pPr marL="171450" indent="-171450">
              <a:buFont typeface="Arial" panose="020B0604020202020204" pitchFamily="34" charset="0"/>
              <a:buChar char="•"/>
            </a:pPr>
            <a:r>
              <a:rPr lang="en-CA" sz="1400" b="0" dirty="0"/>
              <a:t>Set or backdate the issue date when manually granting awards</a:t>
            </a:r>
          </a:p>
          <a:p>
            <a:pPr marL="171450" indent="-171450">
              <a:buFont typeface="Arial" panose="020B0604020202020204" pitchFamily="34" charset="0"/>
              <a:buChar char="•"/>
            </a:pPr>
            <a:r>
              <a:rPr lang="en-CA" sz="1400" b="0" dirty="0"/>
              <a:t>Add a unique Certificate ID for each award</a:t>
            </a:r>
          </a:p>
          <a:p>
            <a:pPr marL="171450" indent="-171450">
              <a:buFont typeface="Arial" panose="020B0604020202020204" pitchFamily="34" charset="0"/>
              <a:buChar char="•"/>
            </a:pPr>
            <a:r>
              <a:rPr lang="en-CA" sz="1400" b="0" dirty="0"/>
              <a:t>Control whether Certificate IDs appear on public pages, LinkedIn or digital credentials</a:t>
            </a:r>
          </a:p>
          <a:p>
            <a:pPr marL="171450" indent="-171450">
              <a:buFont typeface="Arial" panose="020B0604020202020204" pitchFamily="34" charset="0"/>
              <a:buChar char="•"/>
            </a:pPr>
            <a:r>
              <a:rPr lang="en-CA" sz="1400" dirty="0"/>
              <a:t>Use replacement strings to personalize certificates and templates at scale</a:t>
            </a:r>
            <a:endParaRPr lang="en-CA" sz="1400" b="0" dirty="0"/>
          </a:p>
        </p:txBody>
      </p:sp>
      <p:sp>
        <p:nvSpPr>
          <p:cNvPr id="8" name="Rounded Rectangle 7">
            <a:extLst>
              <a:ext uri="{FF2B5EF4-FFF2-40B4-BE49-F238E27FC236}">
                <a16:creationId xmlns:a16="http://schemas.microsoft.com/office/drawing/2014/main" id="{2695BA09-C6C4-AF8E-97B2-E995E7B4BE07}"/>
              </a:ext>
              <a:ext uri="{C183D7F6-B498-43B3-948B-1728B52AA6E4}">
                <adec:decorative xmlns:adec="http://schemas.microsoft.com/office/drawing/2017/decorative" val="1"/>
              </a:ext>
            </a:extLst>
          </p:cNvPr>
          <p:cNvSpPr/>
          <p:nvPr/>
        </p:nvSpPr>
        <p:spPr>
          <a:xfrm>
            <a:off x="371363" y="4060347"/>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163530A-00C2-DDC6-0A55-0DBD058E0683}"/>
              </a:ext>
            </a:extLst>
          </p:cNvPr>
          <p:cNvSpPr txBox="1">
            <a:spLocks/>
          </p:cNvSpPr>
          <p:nvPr/>
        </p:nvSpPr>
        <p:spPr>
          <a:xfrm>
            <a:off x="453262" y="4190260"/>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dirty="0"/>
              <a:t>Use Case</a:t>
            </a:r>
          </a:p>
          <a:p>
            <a:r>
              <a:rPr lang="en-CA" sz="1400" b="0" dirty="0"/>
              <a:t>Administrators and instructors can now issue awards with greater flexibility. </a:t>
            </a:r>
          </a:p>
          <a:p>
            <a:r>
              <a:rPr lang="en-CA" sz="1400" b="0" dirty="0"/>
              <a:t>Whether recognizing past achievements or customizing how awards appear when shared, these updates give organizations more control over recognition when learners are showcasing accomplishments.</a:t>
            </a:r>
            <a:endParaRPr lang="en-US" sz="1400" b="0" dirty="0">
              <a:solidFill>
                <a:srgbClr val="000000"/>
              </a:solidFill>
            </a:endParaRPr>
          </a:p>
        </p:txBody>
      </p:sp>
      <p:sp>
        <p:nvSpPr>
          <p:cNvPr id="7" name="Content Placeholder 2">
            <a:extLst>
              <a:ext uri="{FF2B5EF4-FFF2-40B4-BE49-F238E27FC236}">
                <a16:creationId xmlns:a16="http://schemas.microsoft.com/office/drawing/2014/main" id="{6A506697-21E1-0474-43CD-28866E9C6B33}"/>
              </a:ext>
            </a:extLst>
          </p:cNvPr>
          <p:cNvSpPr txBox="1">
            <a:spLocks/>
          </p:cNvSpPr>
          <p:nvPr/>
        </p:nvSpPr>
        <p:spPr>
          <a:xfrm>
            <a:off x="5991295" y="5538077"/>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sz="800" b="0" i="1"/>
              <a:t>Unique Certificate ID for each award</a:t>
            </a:r>
            <a:endParaRPr lang="en-US" sz="800" b="0" i="1">
              <a:solidFill>
                <a:srgbClr val="000000"/>
              </a:solidFill>
              <a:latin typeface="D2L Sans"/>
            </a:endParaRPr>
          </a:p>
        </p:txBody>
      </p:sp>
      <p:pic>
        <p:nvPicPr>
          <p:cNvPr id="2050" name="Picture 2" descr="Certificate details popup displaying Project Planning Certification, Certificate ID, course name, expiry date, issue date, issuer, and final knowledge check score.">
            <a:extLst>
              <a:ext uri="{FF2B5EF4-FFF2-40B4-BE49-F238E27FC236}">
                <a16:creationId xmlns:a16="http://schemas.microsoft.com/office/drawing/2014/main" id="{5FDBB2D5-F54C-DFB1-FFCF-0B4C90B0E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781" y="1334413"/>
            <a:ext cx="5693302" cy="407743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F6E13CF7-1D12-BF8A-B9FD-88F9A5EC75ED}"/>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Brightspace,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3580681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74974-A413-D661-EB96-544AA5392A34}"/>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8AAA8501-DC30-E237-49E0-EB62EB24B8CA}"/>
              </a:ext>
              <a:ext uri="{C183D7F6-B498-43B3-948B-1728B52AA6E4}">
                <adec:decorative xmlns:adec="http://schemas.microsoft.com/office/drawing/2017/decorative" val="1"/>
              </a:ext>
            </a:extLst>
          </p:cNvPr>
          <p:cNvSpPr/>
          <p:nvPr/>
        </p:nvSpPr>
        <p:spPr>
          <a:xfrm>
            <a:off x="371363" y="1334413"/>
            <a:ext cx="5095798" cy="2656543"/>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6B1AE0-6ED8-8E4E-951B-5EC473A9E9ED}"/>
              </a:ext>
            </a:extLst>
          </p:cNvPr>
          <p:cNvSpPr>
            <a:spLocks noGrp="1"/>
          </p:cNvSpPr>
          <p:nvPr>
            <p:ph type="title"/>
          </p:nvPr>
        </p:nvSpPr>
        <p:spPr/>
        <p:txBody>
          <a:bodyPr/>
          <a:lstStyle/>
          <a:p>
            <a:r>
              <a:rPr lang="en-US"/>
              <a:t>Integrations</a:t>
            </a:r>
            <a:endParaRPr lang="en-US" sz="2000">
              <a:latin typeface="D2L Sans" pitchFamily="2" charset="77"/>
            </a:endParaRPr>
          </a:p>
        </p:txBody>
      </p:sp>
      <p:sp>
        <p:nvSpPr>
          <p:cNvPr id="3" name="Content Placeholder 2">
            <a:extLst>
              <a:ext uri="{FF2B5EF4-FFF2-40B4-BE49-F238E27FC236}">
                <a16:creationId xmlns:a16="http://schemas.microsoft.com/office/drawing/2014/main" id="{088BA404-EDF8-6F5E-D7DA-4FF67E99FB5F}"/>
              </a:ext>
            </a:extLst>
          </p:cNvPr>
          <p:cNvSpPr>
            <a:spLocks noGrp="1"/>
          </p:cNvSpPr>
          <p:nvPr>
            <p:ph sz="half" idx="1"/>
          </p:nvPr>
        </p:nvSpPr>
        <p:spPr>
          <a:xfrm>
            <a:off x="437775" y="1394615"/>
            <a:ext cx="4932000" cy="2545857"/>
          </a:xfrm>
        </p:spPr>
        <p:txBody>
          <a:bodyPr anchor="t"/>
          <a:lstStyle/>
          <a:p>
            <a:pPr>
              <a:buNone/>
            </a:pPr>
            <a:r>
              <a:rPr lang="en-CA" sz="1400" b="0" dirty="0"/>
              <a:t>Brightspace gives you more control and visibility when using LTI tools:</a:t>
            </a:r>
          </a:p>
          <a:p>
            <a:pPr marL="171450" indent="-171450">
              <a:buFont typeface="Arial" panose="020B0604020202020204" pitchFamily="34" charset="0"/>
              <a:buChar char="•"/>
            </a:pPr>
            <a:r>
              <a:rPr lang="en-CA" sz="1400" b="0" dirty="0"/>
              <a:t>Set up grading for new external learning tools directly from the LTI link editor</a:t>
            </a:r>
          </a:p>
          <a:p>
            <a:pPr marL="171450" indent="-171450">
              <a:buFont typeface="Arial" panose="020B0604020202020204" pitchFamily="34" charset="0"/>
              <a:buChar char="•"/>
            </a:pPr>
            <a:r>
              <a:rPr lang="en-CA" sz="1400" b="0" dirty="0"/>
              <a:t>Change or reset an existing LTI grade association, easily and safely, in the same editor screen</a:t>
            </a:r>
          </a:p>
          <a:p>
            <a:pPr marL="171450" indent="-171450">
              <a:buFont typeface="Arial" panose="020B0604020202020204" pitchFamily="34" charset="0"/>
              <a:buChar char="•"/>
            </a:pPr>
            <a:r>
              <a:rPr lang="en-CA" sz="1400" b="0" dirty="0"/>
              <a:t>Track LTI link usage with new data, including link placement date, deployment ID and content type</a:t>
            </a:r>
          </a:p>
        </p:txBody>
      </p:sp>
      <p:sp>
        <p:nvSpPr>
          <p:cNvPr id="8" name="Rounded Rectangle 7">
            <a:extLst>
              <a:ext uri="{FF2B5EF4-FFF2-40B4-BE49-F238E27FC236}">
                <a16:creationId xmlns:a16="http://schemas.microsoft.com/office/drawing/2014/main" id="{6B92532D-5336-EEA2-5600-0F2993BBD905}"/>
              </a:ext>
              <a:ext uri="{C183D7F6-B498-43B3-948B-1728B52AA6E4}">
                <adec:decorative xmlns:adec="http://schemas.microsoft.com/office/drawing/2017/decorative" val="1"/>
              </a:ext>
            </a:extLst>
          </p:cNvPr>
          <p:cNvSpPr/>
          <p:nvPr/>
        </p:nvSpPr>
        <p:spPr>
          <a:xfrm>
            <a:off x="371363" y="4103308"/>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693C7E9-4E18-B288-59B4-1AE6F647F7A0}"/>
              </a:ext>
            </a:extLst>
          </p:cNvPr>
          <p:cNvSpPr txBox="1">
            <a:spLocks/>
          </p:cNvSpPr>
          <p:nvPr/>
        </p:nvSpPr>
        <p:spPr>
          <a:xfrm>
            <a:off x="437775" y="4168265"/>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a:t>Use Case</a:t>
            </a:r>
          </a:p>
          <a:p>
            <a:r>
              <a:rPr lang="en-CA" sz="1400" b="0"/>
              <a:t>Instructors can manage external tool grades with more precision—keeping the gradebook clean and aligned with course needs. </a:t>
            </a:r>
          </a:p>
          <a:p>
            <a:r>
              <a:rPr lang="en-CA" sz="1400" b="0"/>
              <a:t>Administrators gain deeper insights into how LTI tools are deployed and used across courses, improving oversight and reporting.</a:t>
            </a:r>
            <a:endParaRPr lang="en-US" sz="1400" b="0">
              <a:solidFill>
                <a:srgbClr val="000000"/>
              </a:solidFill>
            </a:endParaRPr>
          </a:p>
        </p:txBody>
      </p:sp>
      <p:sp>
        <p:nvSpPr>
          <p:cNvPr id="26" name="Content Placeholder 2">
            <a:extLst>
              <a:ext uri="{FF2B5EF4-FFF2-40B4-BE49-F238E27FC236}">
                <a16:creationId xmlns:a16="http://schemas.microsoft.com/office/drawing/2014/main" id="{995BC126-E9F9-6A97-165A-B6F22A71A192}"/>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7" name="Content Placeholder 2">
            <a:extLst>
              <a:ext uri="{FF2B5EF4-FFF2-40B4-BE49-F238E27FC236}">
                <a16:creationId xmlns:a16="http://schemas.microsoft.com/office/drawing/2014/main" id="{CF4BC09E-E050-47E1-157B-1E4CF4E83511}"/>
              </a:ext>
            </a:extLst>
          </p:cNvPr>
          <p:cNvSpPr txBox="1">
            <a:spLocks/>
          </p:cNvSpPr>
          <p:nvPr/>
        </p:nvSpPr>
        <p:spPr>
          <a:xfrm>
            <a:off x="5861808" y="5851303"/>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00" b="0" i="1">
                <a:solidFill>
                  <a:srgbClr val="000000"/>
                </a:solidFill>
                <a:latin typeface="D2L Sans"/>
              </a:rPr>
              <a:t>Manage grade items screen</a:t>
            </a:r>
          </a:p>
        </p:txBody>
      </p:sp>
      <p:pic>
        <p:nvPicPr>
          <p:cNvPr id="3074" name="Picture 2" descr="Graded question LTI integration">
            <a:extLst>
              <a:ext uri="{FF2B5EF4-FFF2-40B4-BE49-F238E27FC236}">
                <a16:creationId xmlns:a16="http://schemas.microsoft.com/office/drawing/2014/main" id="{A936F5DF-1BA5-431D-BCF8-FC275FB3D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869" y="1334413"/>
            <a:ext cx="4700155" cy="15000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nage grade items screenshot">
            <a:extLst>
              <a:ext uri="{FF2B5EF4-FFF2-40B4-BE49-F238E27FC236}">
                <a16:creationId xmlns:a16="http://schemas.microsoft.com/office/drawing/2014/main" id="{C477B269-398F-528D-4A38-3FCBAD15B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868" y="3057177"/>
            <a:ext cx="4700155" cy="266874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6EFA1E51-C544-199F-4FDA-7FE782C4718C}"/>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Brightspace,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245433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3EB45-2F36-FE6F-BF2C-2E9EF1F2778E}"/>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3C1688FF-A9E0-94CD-5011-5D9127C48160}"/>
              </a:ext>
              <a:ext uri="{C183D7F6-B498-43B3-948B-1728B52AA6E4}">
                <adec:decorative xmlns:adec="http://schemas.microsoft.com/office/drawing/2017/decorative" val="1"/>
              </a:ext>
            </a:extLst>
          </p:cNvPr>
          <p:cNvSpPr/>
          <p:nvPr/>
        </p:nvSpPr>
        <p:spPr>
          <a:xfrm>
            <a:off x="371363" y="1334413"/>
            <a:ext cx="5095798" cy="1957427"/>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33124D-8C46-1DF3-A8C4-6965CA932D01}"/>
              </a:ext>
            </a:extLst>
          </p:cNvPr>
          <p:cNvSpPr>
            <a:spLocks noGrp="1"/>
          </p:cNvSpPr>
          <p:nvPr>
            <p:ph type="title"/>
          </p:nvPr>
        </p:nvSpPr>
        <p:spPr/>
        <p:txBody>
          <a:bodyPr/>
          <a:lstStyle/>
          <a:p>
            <a:r>
              <a:rPr lang="en-US"/>
              <a:t>Media Library Update</a:t>
            </a:r>
            <a:endParaRPr lang="en-US" sz="2000">
              <a:latin typeface="D2L Sans" pitchFamily="2" charset="77"/>
            </a:endParaRPr>
          </a:p>
        </p:txBody>
      </p:sp>
      <p:sp>
        <p:nvSpPr>
          <p:cNvPr id="3" name="Content Placeholder 2">
            <a:extLst>
              <a:ext uri="{FF2B5EF4-FFF2-40B4-BE49-F238E27FC236}">
                <a16:creationId xmlns:a16="http://schemas.microsoft.com/office/drawing/2014/main" id="{C31A2CF0-EF33-DEDF-C6D0-191E369C4778}"/>
              </a:ext>
            </a:extLst>
          </p:cNvPr>
          <p:cNvSpPr>
            <a:spLocks noGrp="1"/>
          </p:cNvSpPr>
          <p:nvPr>
            <p:ph sz="half" idx="1"/>
          </p:nvPr>
        </p:nvSpPr>
        <p:spPr>
          <a:xfrm>
            <a:off x="453262" y="1494263"/>
            <a:ext cx="4932000" cy="1868378"/>
          </a:xfrm>
        </p:spPr>
        <p:txBody>
          <a:bodyPr anchor="t"/>
          <a:lstStyle/>
          <a:p>
            <a:pPr algn="l"/>
            <a:r>
              <a:rPr lang="en-US" sz="1400" b="0">
                <a:solidFill>
                  <a:srgbClr val="000000"/>
                </a:solidFill>
                <a:latin typeface="D2L Sans"/>
              </a:rPr>
              <a:t>A fresh new look for Media Library that allows for storing, updating and reusing all files, not just video and audio. </a:t>
            </a:r>
          </a:p>
          <a:p>
            <a:pPr algn="l"/>
            <a:r>
              <a:rPr lang="en-US" sz="1400" b="0">
                <a:solidFill>
                  <a:srgbClr val="000000"/>
                </a:solidFill>
                <a:latin typeface="D2L Sans"/>
              </a:rPr>
              <a:t>Support for more file types, including SCORM objects, Office documents, images and PDF files. Add content in the Media Library and seamlessly import it into course structures.</a:t>
            </a:r>
            <a:endParaRPr lang="en-US" sz="1400">
              <a:solidFill>
                <a:srgbClr val="000000"/>
              </a:solidFill>
            </a:endParaRPr>
          </a:p>
        </p:txBody>
      </p:sp>
      <p:sp>
        <p:nvSpPr>
          <p:cNvPr id="8" name="Rounded Rectangle 7">
            <a:extLst>
              <a:ext uri="{FF2B5EF4-FFF2-40B4-BE49-F238E27FC236}">
                <a16:creationId xmlns:a16="http://schemas.microsoft.com/office/drawing/2014/main" id="{6595491B-B188-1783-35D8-25CC932C224A}"/>
              </a:ext>
              <a:ext uri="{C183D7F6-B498-43B3-948B-1728B52AA6E4}">
                <adec:decorative xmlns:adec="http://schemas.microsoft.com/office/drawing/2017/decorative" val="1"/>
              </a:ext>
            </a:extLst>
          </p:cNvPr>
          <p:cNvSpPr/>
          <p:nvPr/>
        </p:nvSpPr>
        <p:spPr>
          <a:xfrm>
            <a:off x="437775" y="4102535"/>
            <a:ext cx="5095798" cy="2030636"/>
          </a:xfrm>
          <a:prstGeom prst="roundRect">
            <a:avLst>
              <a:gd name="adj" fmla="val 1790"/>
            </a:avLst>
          </a:prstGeom>
          <a:solidFill>
            <a:schemeClr val="tx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266770E-FEC2-D2CF-51A2-D9355C49603F}"/>
              </a:ext>
            </a:extLst>
          </p:cNvPr>
          <p:cNvSpPr txBox="1">
            <a:spLocks/>
          </p:cNvSpPr>
          <p:nvPr/>
        </p:nvSpPr>
        <p:spPr>
          <a:xfrm>
            <a:off x="453262" y="4232836"/>
            <a:ext cx="4932000" cy="1900722"/>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00000"/>
                </a:solidFill>
                <a:latin typeface="D2L Sans"/>
              </a:rPr>
              <a:t>Use Case </a:t>
            </a:r>
          </a:p>
          <a:p>
            <a:pPr>
              <a:lnSpc>
                <a:spcPct val="100000"/>
              </a:lnSpc>
            </a:pPr>
            <a:r>
              <a:rPr lang="en-US" sz="1400" b="0">
                <a:solidFill>
                  <a:srgbClr val="000000"/>
                </a:solidFill>
                <a:latin typeface="D2L Sans"/>
              </a:rPr>
              <a:t>Improves workflow efficiencies, streamlines content management and enhances content reusability for Educators and Creators.</a:t>
            </a:r>
          </a:p>
        </p:txBody>
      </p:sp>
      <p:sp>
        <p:nvSpPr>
          <p:cNvPr id="26" name="Content Placeholder 2">
            <a:extLst>
              <a:ext uri="{FF2B5EF4-FFF2-40B4-BE49-F238E27FC236}">
                <a16:creationId xmlns:a16="http://schemas.microsoft.com/office/drawing/2014/main" id="{B42B793C-A66D-5C4E-BA93-1D4DDE796D38}"/>
              </a:ext>
              <a:ext uri="{C183D7F6-B498-43B3-948B-1728B52AA6E4}">
                <adec:decorative xmlns:adec="http://schemas.microsoft.com/office/drawing/2017/decorative" val="1"/>
              </a:ext>
            </a:extLst>
          </p:cNvPr>
          <p:cNvSpPr txBox="1">
            <a:spLocks/>
          </p:cNvSpPr>
          <p:nvPr/>
        </p:nvSpPr>
        <p:spPr>
          <a:xfrm>
            <a:off x="504187" y="5684485"/>
            <a:ext cx="4962974" cy="44945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000000"/>
              </a:solidFill>
              <a:latin typeface="D2L Sans"/>
            </a:endParaRPr>
          </a:p>
        </p:txBody>
      </p:sp>
      <p:sp>
        <p:nvSpPr>
          <p:cNvPr id="7" name="Content Placeholder 2">
            <a:extLst>
              <a:ext uri="{FF2B5EF4-FFF2-40B4-BE49-F238E27FC236}">
                <a16:creationId xmlns:a16="http://schemas.microsoft.com/office/drawing/2014/main" id="{0DC76175-004F-B2A1-7AAD-954C7F0FC758}"/>
              </a:ext>
            </a:extLst>
          </p:cNvPr>
          <p:cNvSpPr txBox="1">
            <a:spLocks/>
          </p:cNvSpPr>
          <p:nvPr/>
        </p:nvSpPr>
        <p:spPr>
          <a:xfrm>
            <a:off x="5991294" y="5850530"/>
            <a:ext cx="5736274" cy="28264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D2L Sans" pitchFamily="2" charset="77"/>
                <a:ea typeface="+mn-ea"/>
                <a:cs typeface="+mn-cs"/>
              </a:defRPr>
            </a:lvl1pPr>
            <a:lvl2pPr marL="2667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D2L Sans" pitchFamily="2" charset="77"/>
                <a:ea typeface="+mn-ea"/>
                <a:cs typeface="+mn-cs"/>
              </a:defRPr>
            </a:lvl2pPr>
            <a:lvl3pPr marL="534988" indent="-254000" algn="l" defTabSz="914400" rtl="0" eaLnBrk="1" latinLnBrk="0" hangingPunct="1">
              <a:lnSpc>
                <a:spcPct val="90000"/>
              </a:lnSpc>
              <a:spcBef>
                <a:spcPts val="500"/>
              </a:spcBef>
              <a:buFont typeface="Arial" panose="020B0604020202020204" pitchFamily="34" charset="0"/>
              <a:buChar char="•"/>
              <a:tabLst/>
              <a:defRPr sz="1400" kern="1200">
                <a:solidFill>
                  <a:schemeClr val="bg1"/>
                </a:solidFill>
                <a:latin typeface="D2L Sans" pitchFamily="2" charset="77"/>
                <a:ea typeface="+mn-ea"/>
                <a:cs typeface="+mn-cs"/>
              </a:defRPr>
            </a:lvl3pPr>
            <a:lvl4pPr marL="803275" indent="-2540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D2L Sans" pitchFamily="2" charset="77"/>
                <a:ea typeface="+mn-ea"/>
                <a:cs typeface="+mn-cs"/>
              </a:defRPr>
            </a:lvl4pPr>
            <a:lvl5pPr marL="987425" indent="-212725"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D2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0" i="1">
                <a:solidFill>
                  <a:srgbClr val="000000"/>
                </a:solidFill>
                <a:latin typeface="D2L Sans"/>
              </a:rPr>
              <a:t>The new Media Library experience</a:t>
            </a:r>
          </a:p>
        </p:txBody>
      </p:sp>
      <p:pic>
        <p:nvPicPr>
          <p:cNvPr id="11" name="Picture 10" descr="Media Library screenshot showing multiple file types">
            <a:extLst>
              <a:ext uri="{FF2B5EF4-FFF2-40B4-BE49-F238E27FC236}">
                <a16:creationId xmlns:a16="http://schemas.microsoft.com/office/drawing/2014/main" id="{95F57CBB-0DF6-37DF-3ECC-21AD5E4CBD2E}"/>
              </a:ext>
            </a:extLst>
          </p:cNvPr>
          <p:cNvPicPr>
            <a:picLocks noChangeAspect="1"/>
          </p:cNvPicPr>
          <p:nvPr/>
        </p:nvPicPr>
        <p:blipFill>
          <a:blip r:embed="rId3"/>
          <a:stretch>
            <a:fillRect/>
          </a:stretch>
        </p:blipFill>
        <p:spPr>
          <a:xfrm>
            <a:off x="5905942" y="1494263"/>
            <a:ext cx="5906980" cy="4061048"/>
          </a:xfrm>
          <a:prstGeom prst="rect">
            <a:avLst/>
          </a:prstGeom>
          <a:ln>
            <a:solidFill>
              <a:schemeClr val="accent1"/>
            </a:solidFill>
          </a:ln>
          <a:effectLst>
            <a:outerShdw blurRad="50800" dist="38100" dir="2700000" algn="tl" rotWithShape="0">
              <a:prstClr val="black">
                <a:alpha val="40000"/>
              </a:prstClr>
            </a:outerShdw>
          </a:effectLst>
        </p:spPr>
      </p:pic>
      <p:sp>
        <p:nvSpPr>
          <p:cNvPr id="4" name="Content Placeholder 4">
            <a:extLst>
              <a:ext uri="{FF2B5EF4-FFF2-40B4-BE49-F238E27FC236}">
                <a16:creationId xmlns:a16="http://schemas.microsoft.com/office/drawing/2014/main" id="{A008E1AA-0002-9AF6-F607-D7CE7D6BF091}"/>
              </a:ext>
            </a:extLst>
          </p:cNvPr>
          <p:cNvSpPr txBox="1">
            <a:spLocks/>
          </p:cNvSpPr>
          <p:nvPr/>
        </p:nvSpPr>
        <p:spPr>
          <a:xfrm>
            <a:off x="9764564" y="6588349"/>
            <a:ext cx="2427436" cy="2185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D2L Sans" panose="00000500000000000000" pitchFamily="50" charset="0"/>
                <a:ea typeface="+mn-ea"/>
                <a:cs typeface="+mn-cs"/>
              </a:rPr>
              <a:t>Availability:</a:t>
            </a:r>
            <a:r>
              <a:rPr kumimoji="0" lang="en-US" sz="1000" i="0" u="none" strike="noStrike" kern="1200" cap="none" spc="0" normalizeH="0" baseline="0" noProof="0">
                <a:ln>
                  <a:noFill/>
                </a:ln>
                <a:solidFill>
                  <a:prstClr val="black"/>
                </a:solidFill>
                <a:effectLst/>
                <a:uLnTx/>
                <a:uFillTx/>
                <a:latin typeface="D2L Sans" panose="00000500000000000000" pitchFamily="50" charset="0"/>
                <a:ea typeface="+mn-ea"/>
                <a:cs typeface="+mn-cs"/>
              </a:rPr>
              <a:t> Brightspace, Live, Global</a:t>
            </a:r>
            <a:endParaRPr kumimoji="0" lang="en-CA" sz="1000" i="0" u="none" strike="noStrike" kern="1200" cap="none" spc="0" normalizeH="0" baseline="0" noProof="0">
              <a:ln>
                <a:noFill/>
              </a:ln>
              <a:solidFill>
                <a:prstClr val="black"/>
              </a:solidFill>
              <a:effectLst/>
              <a:uLnTx/>
              <a:uFillTx/>
              <a:latin typeface="D2L Sans" panose="00000500000000000000" pitchFamily="50" charset="0"/>
              <a:ea typeface="+mn-ea"/>
              <a:cs typeface="+mn-cs"/>
            </a:endParaRPr>
          </a:p>
        </p:txBody>
      </p:sp>
    </p:spTree>
    <p:extLst>
      <p:ext uri="{BB962C8B-B14F-4D97-AF65-F5344CB8AC3E}">
        <p14:creationId xmlns:p14="http://schemas.microsoft.com/office/powerpoint/2010/main" val="2021395807"/>
      </p:ext>
    </p:extLst>
  </p:cSld>
  <p:clrMapOvr>
    <a:masterClrMapping/>
  </p:clrMapOvr>
</p:sld>
</file>

<file path=ppt/theme/theme1.xml><?xml version="1.0" encoding="utf-8"?>
<a:theme xmlns:a="http://schemas.openxmlformats.org/drawingml/2006/main" name="1_Office Theme">
  <a:themeElements>
    <a:clrScheme name="Custom 2">
      <a:dk1>
        <a:srgbClr val="000000"/>
      </a:dk1>
      <a:lt1>
        <a:srgbClr val="FFFFFF"/>
      </a:lt1>
      <a:dk2>
        <a:srgbClr val="000000"/>
      </a:dk2>
      <a:lt2>
        <a:srgbClr val="FFFFFF"/>
      </a:lt2>
      <a:accent1>
        <a:srgbClr val="34E82A"/>
      </a:accent1>
      <a:accent2>
        <a:srgbClr val="207E16"/>
      </a:accent2>
      <a:accent3>
        <a:srgbClr val="FFFFFF"/>
      </a:accent3>
      <a:accent4>
        <a:srgbClr val="000000"/>
      </a:accent4>
      <a:accent5>
        <a:srgbClr val="83FF76"/>
      </a:accent5>
      <a:accent6>
        <a:srgbClr val="28AB1E"/>
      </a:accent6>
      <a:hlink>
        <a:srgbClr val="000000"/>
      </a:hlink>
      <a:folHlink>
        <a:srgbClr val="797979"/>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6000" b="1" spc="-150" dirty="0" smtClean="0">
            <a:latin typeface="Stanley Regular" panose="02050506080406020003" pitchFamily="18" charset="77"/>
          </a:defRPr>
        </a:defPPr>
      </a:lstStyle>
    </a:txDef>
  </a:objectDefaults>
  <a:extraClrSchemeLst/>
  <a:extLst>
    <a:ext uri="{05A4C25C-085E-4340-85A3-A5531E510DB2}">
      <thm15:themeFamily xmlns:thm15="http://schemas.microsoft.com/office/thememl/2012/main" name="D2L-Extended" id="{57F56553-85F2-7941-BD2F-10122694CE5E}" vid="{4C73BC7D-BE1D-F340-B4F8-D27C9A4C3B1B}"/>
    </a:ext>
  </a:extLst>
</a:theme>
</file>

<file path=ppt/theme/theme2.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WebsiteLinks xmlns="d878551f-67cc-48ee-9b0e-410b4755760c" xsi:nil="true"/>
    <FileLocation_x0028_Creative_x0029_0 xmlns="d878551f-67cc-48ee-9b0e-410b4755760c" xsi:nil="true"/>
    <RawFile xmlns="d878551f-67cc-48ee-9b0e-410b4755760c">true</RawFile>
    <Image_x0020_URL_x0020__x0028_Web_x0029_ xmlns="d878551f-67cc-48ee-9b0e-410b4755760c">
      <Url xsi:nil="true"/>
      <Description xsi:nil="true"/>
    </Image_x0020_URL_x0020__x0028_Web_x0029_>
    <Benefit_x002f_ValueProp xmlns="d878551f-67cc-48ee-9b0e-410b4755760c" xsi:nil="true"/>
    <AdditionalInformation xmlns="d878551f-67cc-48ee-9b0e-410b4755760c" xsi:nil="true"/>
    <Notes xmlns="d878551f-67cc-48ee-9b0e-410b4755760c" xsi:nil="true"/>
    <Bezel_x003f_ xmlns="d878551f-67cc-48ee-9b0e-410b4755760c">false</Bezel_x003f_>
    <Asset_x0020_Location_x0020__x0028_Creative_x0029_ xmlns="d878551f-67cc-48ee-9b0e-410b4755760c" xsi:nil="true"/>
    <TypeofContent xmlns="d878551f-67cc-48ee-9b0e-410b4755760c" xsi:nil="true"/>
    <lcf76f155ced4ddcb4097134ff3c332f xmlns="d878551f-67cc-48ee-9b0e-410b4755760c">
      <Terms xmlns="http://schemas.microsoft.com/office/infopath/2007/PartnerControls"/>
    </lcf76f155ced4ddcb4097134ff3c332f>
    <TaxCatchAll xmlns="14961c4e-3ca6-438d-b46d-58bb7f86d96c" xsi:nil="true"/>
    <LastUpdated xmlns="d878551f-67cc-48ee-9b0e-410b4755760c">2025-06-25T16:54:00+00:00</LastUpdated>
    <FileLocation_x0028_Creative_x0029_ xmlns="d878551f-67cc-48ee-9b0e-410b4755760c">
      <Url xsi:nil="true"/>
      <Description xsi:nil="true"/>
    </FileLocation_x0028_Creative_x0029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D5DE004CC861428CDE256E6AD6D9AA" ma:contentTypeVersion="47" ma:contentTypeDescription="Create a new document." ma:contentTypeScope="" ma:versionID="c63c3430f52ad09dd7a58d5b456cabf0">
  <xsd:schema xmlns:xsd="http://www.w3.org/2001/XMLSchema" xmlns:xs="http://www.w3.org/2001/XMLSchema" xmlns:p="http://schemas.microsoft.com/office/2006/metadata/properties" xmlns:ns2="d878551f-67cc-48ee-9b0e-410b4755760c" xmlns:ns3="14961c4e-3ca6-438d-b46d-58bb7f86d96c" targetNamespace="http://schemas.microsoft.com/office/2006/metadata/properties" ma:root="true" ma:fieldsID="bfe43e1b2413d186fe991b389142f32f" ns2:_="" ns3:_="">
    <xsd:import namespace="d878551f-67cc-48ee-9b0e-410b4755760c"/>
    <xsd:import namespace="14961c4e-3ca6-438d-b46d-58bb7f86d96c"/>
    <xsd:element name="properties">
      <xsd:complexType>
        <xsd:sequence>
          <xsd:element name="documentManagement">
            <xsd:complexType>
              <xsd:all>
                <xsd:element ref="ns2:Image_x0020_URL_x0020__x0028_Web_x0029_" minOccurs="0"/>
                <xsd:element ref="ns2:Asset_x0020_Location_x0020__x0028_Creative_x0029_" minOccurs="0"/>
                <xsd:element ref="ns2:FileLocation_x0028_Creative_x0029_0" minOccurs="0"/>
                <xsd:element ref="ns2:Benefit_x002f_ValueProp" minOccurs="0"/>
                <xsd:element ref="ns2:AdditionalInformation" minOccurs="0"/>
                <xsd:element ref="ns2:FileLocation_x0028_Creative_x0029_" minOccurs="0"/>
                <xsd:element ref="ns2:RawFile" minOccurs="0"/>
                <xsd:element ref="ns3:SharedWithUsers" minOccurs="0"/>
                <xsd:element ref="ns3:SharedWithDetails" minOccurs="0"/>
                <xsd:element ref="ns3:LastSharedByUser" minOccurs="0"/>
                <xsd:element ref="ns3:LastSharedByTime" minOccurs="0"/>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LastUpdated" minOccurs="0"/>
                <xsd:element ref="ns2:WebsiteLinks" minOccurs="0"/>
                <xsd:element ref="ns2:TypeofContent" minOccurs="0"/>
                <xsd:element ref="ns2:Bezel_x003f_" minOccurs="0"/>
                <xsd:element ref="ns2:MediaLengthInSeconds" minOccurs="0"/>
                <xsd:element ref="ns2:Note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8551f-67cc-48ee-9b0e-410b4755760c" elementFormDefault="qualified">
    <xsd:import namespace="http://schemas.microsoft.com/office/2006/documentManagement/types"/>
    <xsd:import namespace="http://schemas.microsoft.com/office/infopath/2007/PartnerControls"/>
    <xsd:element name="Image_x0020_URL_x0020__x0028_Web_x0029_" ma:index="1" nillable="true" ma:displayName="Image URL (Web)" ma:description="Place the WordPress image URL here  (example: https://www.d2l.com/wp-content/uploads/2020/03/img-no-downtime.png)" ma:format="Hyperlink" ma:internalName="Image_x0020_URL_x0020__x0028_Web_x0029_"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Asset_x0020_Location_x0020__x0028_Creative_x0029_" ma:index="2" nillable="true" ma:displayName="Asset (Creative)" ma:description="Note the exact filename of the asset that this image has been used in." ma:format="Dropdown" ma:internalName="Asset_x0020_Location_x0020__x0028_Creative_x0029_" ma:readOnly="false">
      <xsd:simpleType>
        <xsd:restriction base="dms:Note">
          <xsd:maxLength value="255"/>
        </xsd:restriction>
      </xsd:simpleType>
    </xsd:element>
    <xsd:element name="FileLocation_x0028_Creative_x0029_0" ma:index="3" nillable="true" ma:displayName="File Location (Creative)" ma:description="Provide a link to the source file  (SharePoint or Drive location)." ma:format="Dropdown" ma:internalName="FileLocation_x0028_Creative_x0029_0" ma:readOnly="false">
      <xsd:simpleType>
        <xsd:restriction base="dms:Note">
          <xsd:maxLength value="255"/>
        </xsd:restriction>
      </xsd:simpleType>
    </xsd:element>
    <xsd:element name="Benefit_x002f_ValueProp" ma:index="4" nillable="true" ma:displayName="Benefit/Value Prop" ma:description="Describe the benefit or value proposition of the tool. Can be used to help match tools to use in marketing materials." ma:format="Dropdown" ma:internalName="Benefit_x002f_ValueProp" ma:readOnly="false">
      <xsd:simpleType>
        <xsd:restriction base="dms:Note">
          <xsd:maxLength value="255"/>
        </xsd:restriction>
      </xsd:simpleType>
    </xsd:element>
    <xsd:element name="AdditionalInformation" ma:index="5" nillable="true" ma:displayName="Additional Information" ma:description="Include any additional information here. For example, if this image is part of an add-on package, if a service is featured, if the image in another language, Partner information, etc." ma:format="Dropdown" ma:internalName="AdditionalInformation" ma:readOnly="false">
      <xsd:simpleType>
        <xsd:restriction base="dms:Note">
          <xsd:maxLength value="255"/>
        </xsd:restriction>
      </xsd:simpleType>
    </xsd:element>
    <xsd:element name="FileLocation_x0028_Creative_x0029_" ma:index="6" nillable="true" ma:displayName="File Location (Creative) - old" ma:description="Provide a SharePoint link to the file that this image is in." ma:format="Hyperlink" ma:hidden="true" ma:internalName="FileLocation_x0028_Creative_x0029_"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RawFile" ma:index="7" nillable="true" ma:displayName="Raw File?" ma:default="1" ma:description="Please indicate whether this is a raw file or not (raw = not in bezel). " ma:format="Dropdown" ma:hidden="true" ma:internalName="RawFile" ma:readOnly="false">
      <xsd:simpleType>
        <xsd:restriction base="dms:Boolea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hidden="true"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Location" ma:index="16" nillable="true" ma:displayName="MediaServiceLoca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hidden="true" ma:internalName="MediaServiceKeyPoints" ma:readOnly="true">
      <xsd:simpleType>
        <xsd:restriction base="dms:Note"/>
      </xsd:simpleType>
    </xsd:element>
    <xsd:element name="LastUpdated" ma:index="29" nillable="true" ma:displayName="Last Updated" ma:default="[today]" ma:format="DateOnly" ma:hidden="true" ma:internalName="LastUpdated" ma:readOnly="false">
      <xsd:simpleType>
        <xsd:restriction base="dms:DateTime"/>
      </xsd:simpleType>
    </xsd:element>
    <xsd:element name="WebsiteLinks" ma:index="30" nillable="true" ma:displayName="Website Links" ma:format="Dropdown" ma:hidden="true" ma:internalName="WebsiteLinks" ma:readOnly="false">
      <xsd:simpleType>
        <xsd:restriction base="dms:Note"/>
      </xsd:simpleType>
    </xsd:element>
    <xsd:element name="TypeofContent" ma:index="31" nillable="true" ma:displayName="Type of Content" ma:format="Dropdown" ma:hidden="true" ma:internalName="TypeofContent" ma:readOnly="false">
      <xsd:simpleType>
        <xsd:restriction base="dms:Text">
          <xsd:maxLength value="255"/>
        </xsd:restriction>
      </xsd:simpleType>
    </xsd:element>
    <xsd:element name="Bezel_x003f_" ma:index="32" nillable="true" ma:displayName="Bezel" ma:default="0" ma:description="Please note if the image is in a bezel" ma:format="Dropdown" ma:hidden="true" ma:internalName="Bezel_x003f_" ma:readOnly="false">
      <xsd:simpleType>
        <xsd:restriction base="dms:Boolean"/>
      </xsd:simpleType>
    </xsd:element>
    <xsd:element name="MediaLengthInSeconds" ma:index="33" nillable="true" ma:displayName="Length (seconds)" ma:internalName="MediaLengthInSeconds" ma:readOnly="true">
      <xsd:simpleType>
        <xsd:restriction base="dms:Unknown"/>
      </xsd:simpleType>
    </xsd:element>
    <xsd:element name="Notes" ma:index="34" nillable="true" ma:displayName="Notes" ma:format="Dropdown" ma:internalName="Notes">
      <xsd:simpleType>
        <xsd:restriction base="dms:Text">
          <xsd:maxLength value="255"/>
        </xsd:restriction>
      </xsd:simpleType>
    </xsd:element>
    <xsd:element name="lcf76f155ced4ddcb4097134ff3c332f" ma:index="36" nillable="true" ma:taxonomy="true" ma:internalName="lcf76f155ced4ddcb4097134ff3c332f" ma:taxonomyFieldName="MediaServiceImageTags" ma:displayName="Image Tags" ma:readOnly="false" ma:fieldId="{5cf76f15-5ced-4ddc-b409-7134ff3c332f}" ma:taxonomyMulti="true" ma:sspId="32e6cf2c-9348-4005-8827-5bd0efd04758" ma:termSetId="09814cd3-568e-fe90-9814-8d621ff8fb84" ma:anchorId="fba54fb3-c3e1-fe81-a776-ca4b69148c4d" ma:open="true" ma:isKeyword="false">
      <xsd:complexType>
        <xsd:sequence>
          <xsd:element ref="pc:Terms" minOccurs="0" maxOccurs="1"/>
        </xsd:sequence>
      </xsd:complexType>
    </xsd:element>
    <xsd:element name="MediaServiceSearchProperties" ma:index="38" nillable="true" ma:displayName="MediaServiceSearchProperties" ma:hidden="true" ma:internalName="MediaServiceSearchProperties" ma:readOnly="true">
      <xsd:simpleType>
        <xsd:restriction base="dms:Note"/>
      </xsd:simpleType>
    </xsd:element>
    <xsd:element name="MediaServiceObjectDetectorVersions" ma:index="39" nillable="true" ma:displayName="MediaServiceObjectDetectorVersions" ma:hidden="true" ma:indexed="true" ma:internalName="MediaServiceObjectDetectorVersions" ma:readOnly="true">
      <xsd:simpleType>
        <xsd:restriction base="dms:Text"/>
      </xsd:simpleType>
    </xsd:element>
    <xsd:element name="MediaServiceBillingMetadata" ma:index="4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961c4e-3ca6-438d-b46d-58bb7f86d96c" elementFormDefault="qualified">
    <xsd:import namespace="http://schemas.microsoft.com/office/2006/documentManagement/types"/>
    <xsd:import namespace="http://schemas.microsoft.com/office/infopath/2007/PartnerControls"/>
    <xsd:element name="SharedWithUsers" ma:index="8"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hidden="true" ma:internalName="SharedWithDetails" ma:readOnly="true">
      <xsd:simpleType>
        <xsd:restriction base="dms:Note"/>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element name="TaxCatchAll" ma:index="37" nillable="true" ma:displayName="Taxonomy Catch All Column" ma:hidden="true" ma:list="{3a48040e-f90c-4a09-99ee-81bf6fbdd0b9}" ma:internalName="TaxCatchAll" ma:showField="CatchAllData" ma:web="14961c4e-3ca6-438d-b46d-58bb7f86d9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A945D9-EC1C-400A-9A31-DBFA12499715}">
  <ds:schemaRefs>
    <ds:schemaRef ds:uri="http://www.w3.org/XML/1998/namespace"/>
    <ds:schemaRef ds:uri="http://purl.org/dc/elements/1.1/"/>
    <ds:schemaRef ds:uri="d878551f-67cc-48ee-9b0e-410b4755760c"/>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14961c4e-3ca6-438d-b46d-58bb7f86d96c"/>
    <ds:schemaRef ds:uri="http://schemas.microsoft.com/office/2006/metadata/properties"/>
  </ds:schemaRefs>
</ds:datastoreItem>
</file>

<file path=customXml/itemProps2.xml><?xml version="1.0" encoding="utf-8"?>
<ds:datastoreItem xmlns:ds="http://schemas.openxmlformats.org/officeDocument/2006/customXml" ds:itemID="{7FE0B7DC-C412-4648-ACC7-80B771982B36}">
  <ds:schemaRefs>
    <ds:schemaRef ds:uri="14961c4e-3ca6-438d-b46d-58bb7f86d96c"/>
    <ds:schemaRef ds:uri="d878551f-67cc-48ee-9b0e-410b475576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D0D9CF-D588-42A7-8C9F-BBF9049172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3263</Words>
  <Application>Microsoft Macintosh PowerPoint</Application>
  <PresentationFormat>Widescreen</PresentationFormat>
  <Paragraphs>297</Paragraphs>
  <Slides>32</Slides>
  <Notes>24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32</vt:i4>
      </vt:variant>
    </vt:vector>
  </HeadingPairs>
  <TitlesOfParts>
    <vt:vector size="46" baseType="lpstr">
      <vt:lpstr>Aptos</vt:lpstr>
      <vt:lpstr>Arial</vt:lpstr>
      <vt:lpstr>Calibri</vt:lpstr>
      <vt:lpstr>D2L Sans</vt:lpstr>
      <vt:lpstr>D2L Sans Black</vt:lpstr>
      <vt:lpstr>D2L Sans Medium</vt:lpstr>
      <vt:lpstr>Ink Free</vt:lpstr>
      <vt:lpstr>Neue Haas Grotesk Text Pro</vt:lpstr>
      <vt:lpstr>Satoshi</vt:lpstr>
      <vt:lpstr>Stanley</vt:lpstr>
      <vt:lpstr>Stanley Regular</vt:lpstr>
      <vt:lpstr>Times New Roman</vt:lpstr>
      <vt:lpstr>1_Office Theme</vt:lpstr>
      <vt:lpstr>VanillaVTI</vt:lpstr>
      <vt:lpstr>D2L Biannual Release</vt:lpstr>
      <vt:lpstr>D2L Biannual Release </vt:lpstr>
      <vt:lpstr>What’s Included</vt:lpstr>
      <vt:lpstr>One Platform for All Your Needs</vt:lpstr>
      <vt:lpstr>Brightspace</vt:lpstr>
      <vt:lpstr>Assessment</vt:lpstr>
      <vt:lpstr>Awards</vt:lpstr>
      <vt:lpstr>Integrations</vt:lpstr>
      <vt:lpstr>Media Library Update</vt:lpstr>
      <vt:lpstr>IPSIS </vt:lpstr>
      <vt:lpstr>Profession Path</vt:lpstr>
      <vt:lpstr>New Courses Tool</vt:lpstr>
      <vt:lpstr>Feedback &amp; Assessments</vt:lpstr>
      <vt:lpstr>Navigate Course Content</vt:lpstr>
      <vt:lpstr>Course Completion Tracking</vt:lpstr>
      <vt:lpstr>Portfolio</vt:lpstr>
      <vt:lpstr>Creator+</vt:lpstr>
      <vt:lpstr>New Authoring Tools Menu</vt:lpstr>
      <vt:lpstr>Media Library</vt:lpstr>
      <vt:lpstr>H5P Interactives in Quizzes</vt:lpstr>
      <vt:lpstr>D2L Lumi</vt:lpstr>
      <vt:lpstr>Generate Content From Files</vt:lpstr>
      <vt:lpstr>Content Summaries</vt:lpstr>
      <vt:lpstr>Study Support</vt:lpstr>
      <vt:lpstr>Multilingual Content </vt:lpstr>
      <vt:lpstr>Suggested Outcomes for Content &amp; Discussions</vt:lpstr>
      <vt:lpstr>Performance+</vt:lpstr>
      <vt:lpstr>Analytics Builder – External Data Support</vt:lpstr>
      <vt:lpstr>D2L Link</vt:lpstr>
      <vt:lpstr>D2L Link – Brightspace Connector</vt:lpstr>
      <vt:lpstr>Grade Automation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revision>1</cp:revision>
  <dcterms:created xsi:type="dcterms:W3CDTF">2025-07-16T13:16:18Z</dcterms:created>
  <dcterms:modified xsi:type="dcterms:W3CDTF">2025-07-18T14:34:20Z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f23dec-417a-4f4e-854c-c4792a92f800_Enabled">
    <vt:lpwstr>true</vt:lpwstr>
  </property>
  <property fmtid="{D5CDD505-2E9C-101B-9397-08002B2CF9AE}" pid="3" name="MSIP_Label_2bf23dec-417a-4f4e-854c-c4792a92f800_SetDate">
    <vt:lpwstr>2025-07-16T13:16:29Z</vt:lpwstr>
  </property>
  <property fmtid="{D5CDD505-2E9C-101B-9397-08002B2CF9AE}" pid="4" name="MSIP_Label_2bf23dec-417a-4f4e-854c-c4792a92f800_Method">
    <vt:lpwstr>Standard</vt:lpwstr>
  </property>
  <property fmtid="{D5CDD505-2E9C-101B-9397-08002B2CF9AE}" pid="5" name="MSIP_Label_2bf23dec-417a-4f4e-854c-c4792a92f800_Name">
    <vt:lpwstr>Confidential</vt:lpwstr>
  </property>
  <property fmtid="{D5CDD505-2E9C-101B-9397-08002B2CF9AE}" pid="6" name="MSIP_Label_2bf23dec-417a-4f4e-854c-c4792a92f800_SiteId">
    <vt:lpwstr>74bbca6d-410b-45b3-9b51-2a6aa6477079</vt:lpwstr>
  </property>
  <property fmtid="{D5CDD505-2E9C-101B-9397-08002B2CF9AE}" pid="7" name="MSIP_Label_2bf23dec-417a-4f4e-854c-c4792a92f800_ActionId">
    <vt:lpwstr>c0bdd32b-f006-4852-897a-973f66e80019</vt:lpwstr>
  </property>
  <property fmtid="{D5CDD505-2E9C-101B-9397-08002B2CF9AE}" pid="8" name="MSIP_Label_2bf23dec-417a-4f4e-854c-c4792a92f800_ContentBits">
    <vt:lpwstr>0</vt:lpwstr>
  </property>
  <property fmtid="{D5CDD505-2E9C-101B-9397-08002B2CF9AE}" pid="9" name="MSIP_Label_2bf23dec-417a-4f4e-854c-c4792a92f800_Tag">
    <vt:lpwstr>10, 3, 0, 1</vt:lpwstr>
  </property>
  <property fmtid="{D5CDD505-2E9C-101B-9397-08002B2CF9AE}" pid="10" name="MediaServiceImageTags">
    <vt:lpwstr/>
  </property>
  <property fmtid="{D5CDD505-2E9C-101B-9397-08002B2CF9AE}" pid="11" name="ContentTypeId">
    <vt:lpwstr>0x010100A2D5DE004CC861428CDE256E6AD6D9AA</vt:lpwstr>
  </property>
</Properties>
</file>